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4" r:id="rId8"/>
    <p:sldId id="262" r:id="rId9"/>
    <p:sldId id="263" r:id="rId10"/>
    <p:sldId id="266" r:id="rId11"/>
    <p:sldId id="272" r:id="rId12"/>
    <p:sldId id="269" r:id="rId13"/>
    <p:sldId id="270" r:id="rId14"/>
    <p:sldId id="27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snapToGrid="0">
      <p:cViewPr>
        <p:scale>
          <a:sx n="64" d="100"/>
          <a:sy n="64" d="100"/>
        </p:scale>
        <p:origin x="228"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A05408-890C-4562-89C4-F49A86AAD3B0}" type="datetimeFigureOut">
              <a:rPr lang="fr-FR" smtClean="0"/>
              <a:t>29/10/2021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0C64F-A973-47E2-840D-3B255412F735}" type="slidenum">
              <a:rPr lang="fr-FR" smtClean="0"/>
              <a:t>‹N°›</a:t>
            </a:fld>
            <a:endParaRPr lang="fr-FR"/>
          </a:p>
        </p:txBody>
      </p:sp>
    </p:spTree>
    <p:extLst>
      <p:ext uri="{BB962C8B-B14F-4D97-AF65-F5344CB8AC3E}">
        <p14:creationId xmlns:p14="http://schemas.microsoft.com/office/powerpoint/2010/main" val="1651545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2</a:t>
            </a:fld>
            <a:endParaRPr lang="fr-FR"/>
          </a:p>
        </p:txBody>
      </p:sp>
    </p:spTree>
    <p:extLst>
      <p:ext uri="{BB962C8B-B14F-4D97-AF65-F5344CB8AC3E}">
        <p14:creationId xmlns:p14="http://schemas.microsoft.com/office/powerpoint/2010/main" val="2157746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3</a:t>
            </a:fld>
            <a:endParaRPr lang="fr-FR"/>
          </a:p>
        </p:txBody>
      </p:sp>
    </p:spTree>
    <p:extLst>
      <p:ext uri="{BB962C8B-B14F-4D97-AF65-F5344CB8AC3E}">
        <p14:creationId xmlns:p14="http://schemas.microsoft.com/office/powerpoint/2010/main" val="2183048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4</a:t>
            </a:fld>
            <a:endParaRPr lang="fr-FR"/>
          </a:p>
        </p:txBody>
      </p:sp>
    </p:spTree>
    <p:extLst>
      <p:ext uri="{BB962C8B-B14F-4D97-AF65-F5344CB8AC3E}">
        <p14:creationId xmlns:p14="http://schemas.microsoft.com/office/powerpoint/2010/main" val="3509019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6</a:t>
            </a:fld>
            <a:endParaRPr lang="fr-FR"/>
          </a:p>
        </p:txBody>
      </p:sp>
    </p:spTree>
    <p:extLst>
      <p:ext uri="{BB962C8B-B14F-4D97-AF65-F5344CB8AC3E}">
        <p14:creationId xmlns:p14="http://schemas.microsoft.com/office/powerpoint/2010/main" val="449473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7</a:t>
            </a:fld>
            <a:endParaRPr lang="fr-FR"/>
          </a:p>
        </p:txBody>
      </p:sp>
    </p:spTree>
    <p:extLst>
      <p:ext uri="{BB962C8B-B14F-4D97-AF65-F5344CB8AC3E}">
        <p14:creationId xmlns:p14="http://schemas.microsoft.com/office/powerpoint/2010/main" val="899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8</a:t>
            </a:fld>
            <a:endParaRPr lang="fr-FR"/>
          </a:p>
        </p:txBody>
      </p:sp>
    </p:spTree>
    <p:extLst>
      <p:ext uri="{BB962C8B-B14F-4D97-AF65-F5344CB8AC3E}">
        <p14:creationId xmlns:p14="http://schemas.microsoft.com/office/powerpoint/2010/main" val="1234498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9</a:t>
            </a:fld>
            <a:endParaRPr lang="fr-FR"/>
          </a:p>
        </p:txBody>
      </p:sp>
    </p:spTree>
    <p:extLst>
      <p:ext uri="{BB962C8B-B14F-4D97-AF65-F5344CB8AC3E}">
        <p14:creationId xmlns:p14="http://schemas.microsoft.com/office/powerpoint/2010/main" val="2889429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a:t>
            </a:r>
            <a:r>
              <a:rPr lang="fr-FR" dirty="0" err="1"/>
              <a:t>Identi</a:t>
            </a:r>
            <a:r>
              <a:rPr lang="fr-FR" dirty="0"/>
              <a:t> du MAR Les MAR ne se sont pas présentés à 52,5% des patients. 3.5.2. Importance de la CPA Lors de la CPA, quatre-vingt-six (62,8%) patients n’ont pas été informés de l’importance de la CPA. 3.5.3. Pathologie du patient Cinquante-huit (42,3%) patients ont for  d’</a:t>
            </a:r>
            <a:r>
              <a:rPr lang="fr-FR" dirty="0" err="1"/>
              <a:t>infoations</a:t>
            </a:r>
            <a:r>
              <a:rPr lang="fr-FR" dirty="0"/>
              <a:t>                           supplémentaires de la part du MAR sur leur pathologie</a:t>
            </a:r>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10</a:t>
            </a:fld>
            <a:endParaRPr lang="fr-FR"/>
          </a:p>
        </p:txBody>
      </p:sp>
    </p:spTree>
    <p:extLst>
      <p:ext uri="{BB962C8B-B14F-4D97-AF65-F5344CB8AC3E}">
        <p14:creationId xmlns:p14="http://schemas.microsoft.com/office/powerpoint/2010/main" val="823739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a:t>
            </a:r>
            <a:r>
              <a:rPr lang="fr-FR" dirty="0" err="1"/>
              <a:t>Identi</a:t>
            </a:r>
            <a:r>
              <a:rPr lang="fr-FR" dirty="0"/>
              <a:t> du MAR Les MAR ne se sont pas présentés à 52,5% des patients. 3.5.2. Importance de la CPA Lors de la CPA, quatre-vingt-six (62,8%) patients n’ont pas été informés de l’importance de la CPA. 3.5.3. Pathologie du patient Cinquante-huit (42,3%) patients ont for  d’</a:t>
            </a:r>
            <a:r>
              <a:rPr lang="fr-FR" dirty="0" err="1"/>
              <a:t>infoations</a:t>
            </a:r>
            <a:r>
              <a:rPr lang="fr-FR" dirty="0"/>
              <a:t>                           supplémentaires de la part du MAR sur leur pathologie</a:t>
            </a:r>
          </a:p>
        </p:txBody>
      </p:sp>
      <p:sp>
        <p:nvSpPr>
          <p:cNvPr id="4" name="Espace réservé du numéro de diapositive 3"/>
          <p:cNvSpPr>
            <a:spLocks noGrp="1"/>
          </p:cNvSpPr>
          <p:nvPr>
            <p:ph type="sldNum" sz="quarter" idx="5"/>
          </p:nvPr>
        </p:nvSpPr>
        <p:spPr/>
        <p:txBody>
          <a:bodyPr/>
          <a:lstStyle/>
          <a:p>
            <a:fld id="{3C90C64F-A973-47E2-840D-3B255412F735}" type="slidenum">
              <a:rPr lang="fr-FR" smtClean="0"/>
              <a:t>11</a:t>
            </a:fld>
            <a:endParaRPr lang="fr-FR"/>
          </a:p>
        </p:txBody>
      </p:sp>
    </p:spTree>
    <p:extLst>
      <p:ext uri="{BB962C8B-B14F-4D97-AF65-F5344CB8AC3E}">
        <p14:creationId xmlns:p14="http://schemas.microsoft.com/office/powerpoint/2010/main" val="1710186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13B8FC-A39A-49F4-8E66-B7B1DED8BC8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79EA1BE-09BC-4EC0-9631-0CCF9504E8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307450D-E107-4261-9281-6A6079DC86E6}"/>
              </a:ext>
            </a:extLst>
          </p:cNvPr>
          <p:cNvSpPr>
            <a:spLocks noGrp="1"/>
          </p:cNvSpPr>
          <p:nvPr>
            <p:ph type="dt" sz="half" idx="10"/>
          </p:nvPr>
        </p:nvSpPr>
        <p:spPr/>
        <p:txBody>
          <a:bodyPr/>
          <a:lstStyle/>
          <a:p>
            <a:fld id="{765EA235-2A0A-4644-B2CB-DEB7539A049B}" type="datetime1">
              <a:rPr lang="fr-FR" smtClean="0"/>
              <a:t>29/10/2021</a:t>
            </a:fld>
            <a:endParaRPr lang="fr-FR"/>
          </a:p>
        </p:txBody>
      </p:sp>
      <p:sp>
        <p:nvSpPr>
          <p:cNvPr id="5" name="Espace réservé du pied de page 4">
            <a:extLst>
              <a:ext uri="{FF2B5EF4-FFF2-40B4-BE49-F238E27FC236}">
                <a16:creationId xmlns:a16="http://schemas.microsoft.com/office/drawing/2014/main" id="{3EE05343-2A26-4073-A24B-9C76075549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7D96C3B-E05A-4FC6-B336-DC595BA131D6}"/>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283148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F81B48-D4E4-47FC-AD66-C9D84689F95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86CC3BE-63D9-4E59-A77C-D46A73F62A6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1FD9F-5E41-4AC2-9F52-731C95BB1409}"/>
              </a:ext>
            </a:extLst>
          </p:cNvPr>
          <p:cNvSpPr>
            <a:spLocks noGrp="1"/>
          </p:cNvSpPr>
          <p:nvPr>
            <p:ph type="dt" sz="half" idx="10"/>
          </p:nvPr>
        </p:nvSpPr>
        <p:spPr/>
        <p:txBody>
          <a:bodyPr/>
          <a:lstStyle/>
          <a:p>
            <a:fld id="{8A3EAE08-61A3-4EC6-B31D-1F5D85E19C67}" type="datetime1">
              <a:rPr lang="fr-FR" smtClean="0"/>
              <a:t>29/10/2021</a:t>
            </a:fld>
            <a:endParaRPr lang="fr-FR"/>
          </a:p>
        </p:txBody>
      </p:sp>
      <p:sp>
        <p:nvSpPr>
          <p:cNvPr id="5" name="Espace réservé du pied de page 4">
            <a:extLst>
              <a:ext uri="{FF2B5EF4-FFF2-40B4-BE49-F238E27FC236}">
                <a16:creationId xmlns:a16="http://schemas.microsoft.com/office/drawing/2014/main" id="{1CF9185C-1F4A-43FE-B17D-485A6C8B0B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655A2B1-392F-4AAC-9F6C-B40F861A80BF}"/>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1588729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855057E-DC50-4160-8326-72809A4A4B8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D78F9D2-33FF-4AC3-82AA-6338FC3C136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2B0285-5703-4067-A325-13A70C72CD4F}"/>
              </a:ext>
            </a:extLst>
          </p:cNvPr>
          <p:cNvSpPr>
            <a:spLocks noGrp="1"/>
          </p:cNvSpPr>
          <p:nvPr>
            <p:ph type="dt" sz="half" idx="10"/>
          </p:nvPr>
        </p:nvSpPr>
        <p:spPr/>
        <p:txBody>
          <a:bodyPr/>
          <a:lstStyle/>
          <a:p>
            <a:fld id="{6BA8C38E-8D11-4B10-B70E-5D9765EC2E57}" type="datetime1">
              <a:rPr lang="fr-FR" smtClean="0"/>
              <a:t>29/10/2021</a:t>
            </a:fld>
            <a:endParaRPr lang="fr-FR"/>
          </a:p>
        </p:txBody>
      </p:sp>
      <p:sp>
        <p:nvSpPr>
          <p:cNvPr id="5" name="Espace réservé du pied de page 4">
            <a:extLst>
              <a:ext uri="{FF2B5EF4-FFF2-40B4-BE49-F238E27FC236}">
                <a16:creationId xmlns:a16="http://schemas.microsoft.com/office/drawing/2014/main" id="{EFBE8A62-F9CA-482C-BFF9-B665915627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9A27FE-E88E-4F24-AD5D-2C45964C3A87}"/>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307567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495DAA-06F7-4C46-B25F-F30BE99569D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AD8C04-2D34-4CC6-B3CD-715DBDD8306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01A353-136B-4048-A3D3-D5920DC74D08}"/>
              </a:ext>
            </a:extLst>
          </p:cNvPr>
          <p:cNvSpPr>
            <a:spLocks noGrp="1"/>
          </p:cNvSpPr>
          <p:nvPr>
            <p:ph type="dt" sz="half" idx="10"/>
          </p:nvPr>
        </p:nvSpPr>
        <p:spPr/>
        <p:txBody>
          <a:bodyPr/>
          <a:lstStyle/>
          <a:p>
            <a:fld id="{25753A8B-2A05-455F-BDD0-DBF6D0CA9D22}" type="datetime1">
              <a:rPr lang="fr-FR" smtClean="0"/>
              <a:t>29/10/2021</a:t>
            </a:fld>
            <a:endParaRPr lang="fr-FR"/>
          </a:p>
        </p:txBody>
      </p:sp>
      <p:sp>
        <p:nvSpPr>
          <p:cNvPr id="5" name="Espace réservé du pied de page 4">
            <a:extLst>
              <a:ext uri="{FF2B5EF4-FFF2-40B4-BE49-F238E27FC236}">
                <a16:creationId xmlns:a16="http://schemas.microsoft.com/office/drawing/2014/main" id="{BEB4D38E-7E3E-4945-AF41-8A53071FA5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816A41-04F0-4B5C-880D-202A139382C5}"/>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1050884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6C7D2F-35E4-42B5-81B5-639411EBFBD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6D6571A-8DE9-4A43-A530-2D674FD271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513921C-12CE-4A58-8FCF-6B20FD384028}"/>
              </a:ext>
            </a:extLst>
          </p:cNvPr>
          <p:cNvSpPr>
            <a:spLocks noGrp="1"/>
          </p:cNvSpPr>
          <p:nvPr>
            <p:ph type="dt" sz="half" idx="10"/>
          </p:nvPr>
        </p:nvSpPr>
        <p:spPr/>
        <p:txBody>
          <a:bodyPr/>
          <a:lstStyle/>
          <a:p>
            <a:fld id="{EBD39AAF-8D52-45AB-9A6B-9AFA94FE0EB7}" type="datetime1">
              <a:rPr lang="fr-FR" smtClean="0"/>
              <a:t>29/10/2021</a:t>
            </a:fld>
            <a:endParaRPr lang="fr-FR"/>
          </a:p>
        </p:txBody>
      </p:sp>
      <p:sp>
        <p:nvSpPr>
          <p:cNvPr id="5" name="Espace réservé du pied de page 4">
            <a:extLst>
              <a:ext uri="{FF2B5EF4-FFF2-40B4-BE49-F238E27FC236}">
                <a16:creationId xmlns:a16="http://schemas.microsoft.com/office/drawing/2014/main" id="{A3E45AB2-C867-4D92-9B60-9BD20C77A5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2A66753-A2E0-405D-8363-97ECEEE2A22B}"/>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751706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EE3443-78AE-4E13-9DC6-AD7F2F0FD2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52D4772-7D26-4840-888C-B37D81905EE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19B52E2-8187-4DE4-9D6D-5E8938D9C2D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82C053F-1736-4DD6-8855-7EAE08C92840}"/>
              </a:ext>
            </a:extLst>
          </p:cNvPr>
          <p:cNvSpPr>
            <a:spLocks noGrp="1"/>
          </p:cNvSpPr>
          <p:nvPr>
            <p:ph type="dt" sz="half" idx="10"/>
          </p:nvPr>
        </p:nvSpPr>
        <p:spPr/>
        <p:txBody>
          <a:bodyPr/>
          <a:lstStyle/>
          <a:p>
            <a:fld id="{5F5580FF-9246-444D-AE2C-78FE6BC5758E}" type="datetime1">
              <a:rPr lang="fr-FR" smtClean="0"/>
              <a:t>29/10/2021</a:t>
            </a:fld>
            <a:endParaRPr lang="fr-FR"/>
          </a:p>
        </p:txBody>
      </p:sp>
      <p:sp>
        <p:nvSpPr>
          <p:cNvPr id="6" name="Espace réservé du pied de page 5">
            <a:extLst>
              <a:ext uri="{FF2B5EF4-FFF2-40B4-BE49-F238E27FC236}">
                <a16:creationId xmlns:a16="http://schemas.microsoft.com/office/drawing/2014/main" id="{9FADFADE-DDE6-46FC-8CCD-AD64E50D0E9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EEC2ED3-3707-430B-9F96-BF1CB5613F31}"/>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349191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1BD0B4-16F1-4241-A513-BDD0B4DC012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55BBBA1-AC39-4A9E-BB1A-970BCD5ADB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43A940E-6EA5-44B1-AFA0-F7737741AD2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032CC95-9DC5-42DD-B617-4B9AA4BF5D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62B8D71-8320-4505-9813-60F5F169DF5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4972788-20B4-4238-B43E-A9557A122D1C}"/>
              </a:ext>
            </a:extLst>
          </p:cNvPr>
          <p:cNvSpPr>
            <a:spLocks noGrp="1"/>
          </p:cNvSpPr>
          <p:nvPr>
            <p:ph type="dt" sz="half" idx="10"/>
          </p:nvPr>
        </p:nvSpPr>
        <p:spPr/>
        <p:txBody>
          <a:bodyPr/>
          <a:lstStyle/>
          <a:p>
            <a:fld id="{6C59BCF2-C3ED-4BDF-87C2-7359C426CFE1}" type="datetime1">
              <a:rPr lang="fr-FR" smtClean="0"/>
              <a:t>29/10/2021</a:t>
            </a:fld>
            <a:endParaRPr lang="fr-FR"/>
          </a:p>
        </p:txBody>
      </p:sp>
      <p:sp>
        <p:nvSpPr>
          <p:cNvPr id="8" name="Espace réservé du pied de page 7">
            <a:extLst>
              <a:ext uri="{FF2B5EF4-FFF2-40B4-BE49-F238E27FC236}">
                <a16:creationId xmlns:a16="http://schemas.microsoft.com/office/drawing/2014/main" id="{10365D42-8042-4B3F-B73A-153B6BA82F2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B01CAA8-06F1-44D9-9D04-3694191A58A8}"/>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424678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F667CD-1B2C-4013-A896-F83597EC6A8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3A95555-13C7-4B6E-8EEE-AFD17120E317}"/>
              </a:ext>
            </a:extLst>
          </p:cNvPr>
          <p:cNvSpPr>
            <a:spLocks noGrp="1"/>
          </p:cNvSpPr>
          <p:nvPr>
            <p:ph type="dt" sz="half" idx="10"/>
          </p:nvPr>
        </p:nvSpPr>
        <p:spPr/>
        <p:txBody>
          <a:bodyPr/>
          <a:lstStyle/>
          <a:p>
            <a:fld id="{CC675FC0-AA5B-48FF-A534-2AE60F61A772}" type="datetime1">
              <a:rPr lang="fr-FR" smtClean="0"/>
              <a:t>29/10/2021</a:t>
            </a:fld>
            <a:endParaRPr lang="fr-FR"/>
          </a:p>
        </p:txBody>
      </p:sp>
      <p:sp>
        <p:nvSpPr>
          <p:cNvPr id="4" name="Espace réservé du pied de page 3">
            <a:extLst>
              <a:ext uri="{FF2B5EF4-FFF2-40B4-BE49-F238E27FC236}">
                <a16:creationId xmlns:a16="http://schemas.microsoft.com/office/drawing/2014/main" id="{20EEA831-F859-460B-BB2E-5A2C9C6EA5D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A981D95-3A8E-44D4-A40D-3A7635959971}"/>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4294815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C4990EE-35A7-4414-BF5F-8E5EF9DB124B}"/>
              </a:ext>
            </a:extLst>
          </p:cNvPr>
          <p:cNvSpPr>
            <a:spLocks noGrp="1"/>
          </p:cNvSpPr>
          <p:nvPr>
            <p:ph type="dt" sz="half" idx="10"/>
          </p:nvPr>
        </p:nvSpPr>
        <p:spPr/>
        <p:txBody>
          <a:bodyPr/>
          <a:lstStyle/>
          <a:p>
            <a:fld id="{934E553F-ABD6-4D46-9BEF-7CBED3C76433}" type="datetime1">
              <a:rPr lang="fr-FR" smtClean="0"/>
              <a:t>29/10/2021</a:t>
            </a:fld>
            <a:endParaRPr lang="fr-FR"/>
          </a:p>
        </p:txBody>
      </p:sp>
      <p:sp>
        <p:nvSpPr>
          <p:cNvPr id="3" name="Espace réservé du pied de page 2">
            <a:extLst>
              <a:ext uri="{FF2B5EF4-FFF2-40B4-BE49-F238E27FC236}">
                <a16:creationId xmlns:a16="http://schemas.microsoft.com/office/drawing/2014/main" id="{5FC04EE9-C893-4565-A8BD-889DB92A157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2B16E77-EB7B-4A24-BBFE-2D2A92E3E5B6}"/>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2160820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61B53A-6F3A-471D-90D7-BABB011DF9C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C5B5D2A-5BBA-487E-97D6-AE0F109528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97A1A44-AE33-408D-8CF9-ABA7594DDC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1541348-D5DC-4406-9BC1-AF98B3345B8F}"/>
              </a:ext>
            </a:extLst>
          </p:cNvPr>
          <p:cNvSpPr>
            <a:spLocks noGrp="1"/>
          </p:cNvSpPr>
          <p:nvPr>
            <p:ph type="dt" sz="half" idx="10"/>
          </p:nvPr>
        </p:nvSpPr>
        <p:spPr/>
        <p:txBody>
          <a:bodyPr/>
          <a:lstStyle/>
          <a:p>
            <a:fld id="{F74D6CE6-2AF6-4BC4-B05C-0E210D010818}" type="datetime1">
              <a:rPr lang="fr-FR" smtClean="0"/>
              <a:t>29/10/2021</a:t>
            </a:fld>
            <a:endParaRPr lang="fr-FR"/>
          </a:p>
        </p:txBody>
      </p:sp>
      <p:sp>
        <p:nvSpPr>
          <p:cNvPr id="6" name="Espace réservé du pied de page 5">
            <a:extLst>
              <a:ext uri="{FF2B5EF4-FFF2-40B4-BE49-F238E27FC236}">
                <a16:creationId xmlns:a16="http://schemas.microsoft.com/office/drawing/2014/main" id="{6707A96B-033A-41FA-BC9E-120C890F103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CC56AA0-1CCD-4AA5-B73B-F92A559C52A9}"/>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72377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4B256C-57D4-4F21-A3F5-2B1D4EEDD15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B01E680-D7FE-41CD-BA4D-395F4B4943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8C6FA8D-0E4F-4E14-9ADB-698B94687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DAA8B3F-52C9-49F0-A1B3-F44CD7DA548A}"/>
              </a:ext>
            </a:extLst>
          </p:cNvPr>
          <p:cNvSpPr>
            <a:spLocks noGrp="1"/>
          </p:cNvSpPr>
          <p:nvPr>
            <p:ph type="dt" sz="half" idx="10"/>
          </p:nvPr>
        </p:nvSpPr>
        <p:spPr/>
        <p:txBody>
          <a:bodyPr/>
          <a:lstStyle/>
          <a:p>
            <a:fld id="{20072DB6-E8AF-4EC0-A931-29AF3039DAD1}" type="datetime1">
              <a:rPr lang="fr-FR" smtClean="0"/>
              <a:t>29/10/2021</a:t>
            </a:fld>
            <a:endParaRPr lang="fr-FR"/>
          </a:p>
        </p:txBody>
      </p:sp>
      <p:sp>
        <p:nvSpPr>
          <p:cNvPr id="6" name="Espace réservé du pied de page 5">
            <a:extLst>
              <a:ext uri="{FF2B5EF4-FFF2-40B4-BE49-F238E27FC236}">
                <a16:creationId xmlns:a16="http://schemas.microsoft.com/office/drawing/2014/main" id="{45DF0B60-DDFE-43A1-B16E-5EE6704468F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06AC9C3-E69A-470C-846F-78FB4BD33501}"/>
              </a:ext>
            </a:extLst>
          </p:cNvPr>
          <p:cNvSpPr>
            <a:spLocks noGrp="1"/>
          </p:cNvSpPr>
          <p:nvPr>
            <p:ph type="sldNum" sz="quarter" idx="12"/>
          </p:nvPr>
        </p:nvSpPr>
        <p:spPr/>
        <p:txBody>
          <a:bodyPr/>
          <a:lstStyle/>
          <a:p>
            <a:fld id="{E65A3305-8FCA-4A88-8690-416BA45E5D70}" type="slidenum">
              <a:rPr lang="fr-FR" smtClean="0"/>
              <a:t>‹N°›</a:t>
            </a:fld>
            <a:endParaRPr lang="fr-FR"/>
          </a:p>
        </p:txBody>
      </p:sp>
    </p:spTree>
    <p:extLst>
      <p:ext uri="{BB962C8B-B14F-4D97-AF65-F5344CB8AC3E}">
        <p14:creationId xmlns:p14="http://schemas.microsoft.com/office/powerpoint/2010/main" val="2585290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5DA53ED-0A19-4B8E-A6E7-6743093CAD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E6E7F6A-45F3-4542-9A45-9BA1C73066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D89AC93-F7F4-4900-8889-255D55C2A7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7F8F4-3C99-4973-A4C0-A63A90AF2049}" type="datetime1">
              <a:rPr lang="fr-FR" smtClean="0"/>
              <a:t>29/10/2021</a:t>
            </a:fld>
            <a:endParaRPr lang="fr-FR"/>
          </a:p>
        </p:txBody>
      </p:sp>
      <p:sp>
        <p:nvSpPr>
          <p:cNvPr id="5" name="Espace réservé du pied de page 4">
            <a:extLst>
              <a:ext uri="{FF2B5EF4-FFF2-40B4-BE49-F238E27FC236}">
                <a16:creationId xmlns:a16="http://schemas.microsoft.com/office/drawing/2014/main" id="{448E9727-FCCC-4DA8-AAE2-1614764B80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A471733-417B-42A3-81A4-8577F680AA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A3305-8FCA-4A88-8690-416BA45E5D70}" type="slidenum">
              <a:rPr lang="fr-FR" smtClean="0"/>
              <a:t>‹N°›</a:t>
            </a:fld>
            <a:endParaRPr lang="fr-FR"/>
          </a:p>
        </p:txBody>
      </p:sp>
    </p:spTree>
    <p:extLst>
      <p:ext uri="{BB962C8B-B14F-4D97-AF65-F5344CB8AC3E}">
        <p14:creationId xmlns:p14="http://schemas.microsoft.com/office/powerpoint/2010/main" val="10329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05A8DF-DA17-4BA6-A09D-8F07C7373D89}"/>
              </a:ext>
            </a:extLst>
          </p:cNvPr>
          <p:cNvSpPr>
            <a:spLocks noGrp="1"/>
          </p:cNvSpPr>
          <p:nvPr>
            <p:ph type="ctrTitle"/>
          </p:nvPr>
        </p:nvSpPr>
        <p:spPr>
          <a:xfrm>
            <a:off x="0" y="0"/>
            <a:ext cx="12192000" cy="3509963"/>
          </a:xfrm>
        </p:spPr>
        <p:txBody>
          <a:bodyPr>
            <a:noAutofit/>
          </a:bodyPr>
          <a:lstStyle/>
          <a:p>
            <a:r>
              <a:rPr lang="fr-CA" sz="4000" b="1" dirty="0">
                <a:solidFill>
                  <a:srgbClr val="000000"/>
                </a:solidFill>
                <a:latin typeface="+mn-lt"/>
              </a:rPr>
              <a:t>Évaluation des connaissances et de l’information sur l’anesthésie des patients en consultation préanesthésique au centre hospitalier universitaire </a:t>
            </a:r>
            <a:r>
              <a:rPr lang="fr-CA" sz="4000" b="1" dirty="0" err="1">
                <a:solidFill>
                  <a:srgbClr val="000000"/>
                </a:solidFill>
                <a:latin typeface="+mn-lt"/>
              </a:rPr>
              <a:t>Yalgado</a:t>
            </a:r>
            <a:r>
              <a:rPr lang="fr-CA" sz="4000" b="1" dirty="0">
                <a:solidFill>
                  <a:srgbClr val="000000"/>
                </a:solidFill>
                <a:latin typeface="+mn-lt"/>
              </a:rPr>
              <a:t> OUEDRAOGO</a:t>
            </a:r>
            <a:endParaRPr lang="fr-FR" sz="4000" dirty="0">
              <a:latin typeface="+mn-lt"/>
            </a:endParaRPr>
          </a:p>
        </p:txBody>
      </p:sp>
      <p:sp>
        <p:nvSpPr>
          <p:cNvPr id="3" name="Sous-titre 2">
            <a:extLst>
              <a:ext uri="{FF2B5EF4-FFF2-40B4-BE49-F238E27FC236}">
                <a16:creationId xmlns:a16="http://schemas.microsoft.com/office/drawing/2014/main" id="{AA337546-C391-4A02-974A-FF0514C91BBA}"/>
              </a:ext>
            </a:extLst>
          </p:cNvPr>
          <p:cNvSpPr>
            <a:spLocks noGrp="1"/>
          </p:cNvSpPr>
          <p:nvPr>
            <p:ph type="subTitle" idx="1"/>
          </p:nvPr>
        </p:nvSpPr>
        <p:spPr>
          <a:xfrm>
            <a:off x="0" y="5173249"/>
            <a:ext cx="12192000" cy="1684751"/>
          </a:xfrm>
        </p:spPr>
        <p:txBody>
          <a:bodyPr>
            <a:normAutofit/>
          </a:bodyPr>
          <a:lstStyle/>
          <a:p>
            <a:pPr marL="0" indent="0">
              <a:buNone/>
            </a:pPr>
            <a:r>
              <a:rPr lang="fr-FR" sz="2400" b="1" u="sng" dirty="0"/>
              <a:t>BONKOUNGOU P</a:t>
            </a:r>
            <a:r>
              <a:rPr lang="fr-FR" sz="2400" b="1" u="sng" baseline="30000" dirty="0"/>
              <a:t>1</a:t>
            </a:r>
            <a:r>
              <a:rPr lang="fr-FR" sz="2400" b="1" dirty="0"/>
              <a:t>, LANKOANDE M</a:t>
            </a:r>
            <a:r>
              <a:rPr lang="fr-FR" sz="2400" b="1" baseline="30000" dirty="0"/>
              <a:t>1</a:t>
            </a:r>
            <a:r>
              <a:rPr lang="fr-FR" sz="2400" b="1" dirty="0"/>
              <a:t>, PARKOUDA P</a:t>
            </a:r>
            <a:r>
              <a:rPr lang="fr-FR" sz="2400" b="1" baseline="30000" dirty="0"/>
              <a:t>1</a:t>
            </a:r>
            <a:r>
              <a:rPr lang="fr-FR" sz="2400" b="1" dirty="0"/>
              <a:t>, WENMENGA IMS</a:t>
            </a:r>
            <a:r>
              <a:rPr lang="fr-FR" sz="2400" b="1" baseline="30000" dirty="0"/>
              <a:t>1</a:t>
            </a:r>
            <a:r>
              <a:rPr lang="fr-FR" sz="2400" b="1" dirty="0"/>
              <a:t>, TRAORE MRM</a:t>
            </a:r>
            <a:r>
              <a:rPr lang="fr-FR" sz="2400" b="1" baseline="30000" dirty="0"/>
              <a:t>1</a:t>
            </a:r>
            <a:r>
              <a:rPr lang="fr-FR" sz="2400" b="1" dirty="0"/>
              <a:t>, SAWADOGO OPW</a:t>
            </a:r>
            <a:r>
              <a:rPr lang="fr-FR" sz="2400" b="1" baseline="30000" dirty="0"/>
              <a:t>1</a:t>
            </a:r>
            <a:r>
              <a:rPr lang="fr-FR" sz="2400" b="1" dirty="0"/>
              <a:t>, OUATTARA A</a:t>
            </a:r>
            <a:r>
              <a:rPr lang="fr-FR" sz="2400" b="1" baseline="30000" dirty="0"/>
              <a:t>1</a:t>
            </a:r>
            <a:r>
              <a:rPr lang="fr-FR" sz="2400" b="1" dirty="0"/>
              <a:t>, SIMPORE A</a:t>
            </a:r>
            <a:r>
              <a:rPr lang="fr-FR" sz="2400" b="1" baseline="30000" dirty="0"/>
              <a:t>1</a:t>
            </a:r>
            <a:r>
              <a:rPr lang="fr-FR" sz="2400" b="1" dirty="0"/>
              <a:t>, KINDA B</a:t>
            </a:r>
            <a:r>
              <a:rPr lang="fr-FR" sz="2400" b="1" baseline="30000" dirty="0"/>
              <a:t>1</a:t>
            </a:r>
            <a:r>
              <a:rPr lang="fr-FR" sz="2400" b="1" dirty="0"/>
              <a:t>, OUEDRAOGO N</a:t>
            </a:r>
            <a:r>
              <a:rPr lang="fr-FR" sz="2400" b="1" baseline="30000" dirty="0"/>
              <a:t>1</a:t>
            </a:r>
            <a:r>
              <a:rPr lang="fr-FR" sz="2400" b="1" dirty="0"/>
              <a:t>.</a:t>
            </a:r>
          </a:p>
          <a:p>
            <a:pPr marL="0" indent="0">
              <a:buNone/>
            </a:pPr>
            <a:r>
              <a:rPr lang="fr-FR" sz="2400" b="1" baseline="30000" dirty="0"/>
              <a:t>1</a:t>
            </a:r>
            <a:r>
              <a:rPr lang="fr-FR" sz="2400" b="1" dirty="0"/>
              <a:t>Département d’Anesthésie-Réanimation et Urgences (DARU) du Centre hospitalier universitaire </a:t>
            </a:r>
            <a:r>
              <a:rPr lang="fr-FR" sz="2400" b="1" dirty="0" err="1"/>
              <a:t>Yalgado</a:t>
            </a:r>
            <a:r>
              <a:rPr lang="fr-FR" sz="2400" b="1" dirty="0"/>
              <a:t> OUEDRAOGO (CHUYO)</a:t>
            </a:r>
          </a:p>
          <a:p>
            <a:endParaRPr lang="fr-FR" dirty="0"/>
          </a:p>
        </p:txBody>
      </p:sp>
    </p:spTree>
    <p:extLst>
      <p:ext uri="{BB962C8B-B14F-4D97-AF65-F5344CB8AC3E}">
        <p14:creationId xmlns:p14="http://schemas.microsoft.com/office/powerpoint/2010/main" val="295306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942A99-8459-487E-8529-F39724E8AB70}"/>
              </a:ext>
            </a:extLst>
          </p:cNvPr>
          <p:cNvSpPr>
            <a:spLocks noGrp="1"/>
          </p:cNvSpPr>
          <p:nvPr>
            <p:ph type="title"/>
          </p:nvPr>
        </p:nvSpPr>
        <p:spPr>
          <a:xfrm>
            <a:off x="838200" y="1"/>
            <a:ext cx="10515600" cy="970670"/>
          </a:xfrm>
        </p:spPr>
        <p:txBody>
          <a:bodyPr/>
          <a:lstStyle/>
          <a:p>
            <a:pPr algn="ctr"/>
            <a:r>
              <a:rPr lang="fr-FR" b="1" dirty="0">
                <a:latin typeface="+mn-lt"/>
              </a:rPr>
              <a:t>RESULTATS 6/8</a:t>
            </a:r>
          </a:p>
        </p:txBody>
      </p:sp>
      <p:sp>
        <p:nvSpPr>
          <p:cNvPr id="3" name="Espace réservé du contenu 2">
            <a:extLst>
              <a:ext uri="{FF2B5EF4-FFF2-40B4-BE49-F238E27FC236}">
                <a16:creationId xmlns:a16="http://schemas.microsoft.com/office/drawing/2014/main" id="{0661CA54-022B-4C69-9E11-BCB257F2EE5B}"/>
              </a:ext>
            </a:extLst>
          </p:cNvPr>
          <p:cNvSpPr>
            <a:spLocks noGrp="1"/>
          </p:cNvSpPr>
          <p:nvPr>
            <p:ph idx="1"/>
          </p:nvPr>
        </p:nvSpPr>
        <p:spPr>
          <a:xfrm>
            <a:off x="0" y="1083212"/>
            <a:ext cx="11353800" cy="5774787"/>
          </a:xfrm>
        </p:spPr>
        <p:txBody>
          <a:bodyPr>
            <a:normAutofit/>
          </a:bodyPr>
          <a:lstStyle/>
          <a:p>
            <a:pPr>
              <a:lnSpc>
                <a:spcPct val="150000"/>
              </a:lnSpc>
              <a:buFont typeface="Wingdings" panose="05000000000000000000" pitchFamily="2" charset="2"/>
              <a:buChar char="q"/>
            </a:pPr>
            <a:r>
              <a:rPr lang="fr-FR" b="1" dirty="0">
                <a:solidFill>
                  <a:srgbClr val="000000"/>
                </a:solidFill>
                <a:latin typeface="Times New Roman" panose="02020603050405020304" pitchFamily="18" charset="0"/>
              </a:rPr>
              <a:t>Informations reçues par les patients lors des CPA</a:t>
            </a:r>
            <a:r>
              <a:rPr lang="fr-FR" sz="2400" dirty="0">
                <a:solidFill>
                  <a:srgbClr val="000000"/>
                </a:solidFill>
                <a:latin typeface="Times New Roman" panose="02020603050405020304" pitchFamily="18" charset="0"/>
              </a:rPr>
              <a:t>:</a:t>
            </a:r>
          </a:p>
          <a:p>
            <a:pPr lvl="1">
              <a:lnSpc>
                <a:spcPct val="150000"/>
              </a:lnSpc>
              <a:buFont typeface="Wingdings" panose="05000000000000000000" pitchFamily="2" charset="2"/>
              <a:buChar char="§"/>
            </a:pPr>
            <a:r>
              <a:rPr lang="fr-FR" sz="2400" b="1" dirty="0">
                <a:solidFill>
                  <a:srgbClr val="000000"/>
                </a:solidFill>
                <a:latin typeface="Times New Roman" panose="02020603050405020304" pitchFamily="18" charset="0"/>
              </a:rPr>
              <a:t>Présentation du MAR                                            </a:t>
            </a:r>
            <a:r>
              <a:rPr lang="fr-FR" sz="2400" b="1" dirty="0">
                <a:solidFill>
                  <a:srgbClr val="FF0000"/>
                </a:solidFill>
                <a:latin typeface="Times New Roman" panose="02020603050405020304" pitchFamily="18" charset="0"/>
              </a:rPr>
              <a:t>= 38 %   </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Importance de la CPA                                               =37</a:t>
            </a:r>
            <a:r>
              <a:rPr lang="fr-FR" dirty="0">
                <a:solidFill>
                  <a:srgbClr val="000000"/>
                </a:solidFill>
                <a:latin typeface="Times New Roman" panose="02020603050405020304" pitchFamily="18" charset="0"/>
              </a:rPr>
              <a:t> </a:t>
            </a:r>
            <a:r>
              <a:rPr lang="fr-FR" sz="2400" dirty="0">
                <a:solidFill>
                  <a:srgbClr val="000000"/>
                </a:solidFill>
                <a:latin typeface="Times New Roman" panose="02020603050405020304" pitchFamily="18" charset="0"/>
              </a:rPr>
              <a:t>%</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Notion d’anesthésie                                                   =37 %</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Techniques    de l’anesthésie                                      = 20 %</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Risques de l’anesthésie                                               =10</a:t>
            </a:r>
            <a:r>
              <a:rPr lang="fr-FR" dirty="0">
                <a:solidFill>
                  <a:srgbClr val="000000"/>
                </a:solidFill>
                <a:latin typeface="Times New Roman" panose="02020603050405020304" pitchFamily="18" charset="0"/>
              </a:rPr>
              <a:t> </a:t>
            </a:r>
            <a:r>
              <a:rPr lang="fr-FR" sz="2400" dirty="0">
                <a:solidFill>
                  <a:srgbClr val="000000"/>
                </a:solidFill>
                <a:latin typeface="Times New Roman" panose="02020603050405020304" pitchFamily="18" charset="0"/>
              </a:rPr>
              <a:t>%</a:t>
            </a:r>
          </a:p>
          <a:p>
            <a:pPr marL="0" indent="0">
              <a:buNone/>
            </a:pPr>
            <a:endParaRPr lang="fr-FR" dirty="0"/>
          </a:p>
        </p:txBody>
      </p:sp>
      <p:sp>
        <p:nvSpPr>
          <p:cNvPr id="4" name="Espace réservé du numéro de diapositive 3">
            <a:extLst>
              <a:ext uri="{FF2B5EF4-FFF2-40B4-BE49-F238E27FC236}">
                <a16:creationId xmlns:a16="http://schemas.microsoft.com/office/drawing/2014/main" id="{E0793AC7-3142-443A-AD51-981EA2FE102F}"/>
              </a:ext>
            </a:extLst>
          </p:cNvPr>
          <p:cNvSpPr>
            <a:spLocks noGrp="1"/>
          </p:cNvSpPr>
          <p:nvPr>
            <p:ph type="sldNum" sz="quarter" idx="12"/>
          </p:nvPr>
        </p:nvSpPr>
        <p:spPr/>
        <p:txBody>
          <a:bodyPr/>
          <a:lstStyle/>
          <a:p>
            <a:fld id="{E65A3305-8FCA-4A88-8690-416BA45E5D70}" type="slidenum">
              <a:rPr lang="fr-FR" smtClean="0"/>
              <a:t>10</a:t>
            </a:fld>
            <a:endParaRPr lang="fr-FR"/>
          </a:p>
        </p:txBody>
      </p:sp>
    </p:spTree>
    <p:extLst>
      <p:ext uri="{BB962C8B-B14F-4D97-AF65-F5344CB8AC3E}">
        <p14:creationId xmlns:p14="http://schemas.microsoft.com/office/powerpoint/2010/main" val="318440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942A99-8459-487E-8529-F39724E8AB70}"/>
              </a:ext>
            </a:extLst>
          </p:cNvPr>
          <p:cNvSpPr>
            <a:spLocks noGrp="1"/>
          </p:cNvSpPr>
          <p:nvPr>
            <p:ph type="title"/>
          </p:nvPr>
        </p:nvSpPr>
        <p:spPr>
          <a:xfrm>
            <a:off x="838200" y="1"/>
            <a:ext cx="10515600" cy="970670"/>
          </a:xfrm>
        </p:spPr>
        <p:txBody>
          <a:bodyPr/>
          <a:lstStyle/>
          <a:p>
            <a:pPr algn="ctr"/>
            <a:r>
              <a:rPr lang="fr-FR" b="1" dirty="0">
                <a:latin typeface="+mn-lt"/>
              </a:rPr>
              <a:t>RESULTATS 7/8</a:t>
            </a:r>
          </a:p>
        </p:txBody>
      </p:sp>
      <p:sp>
        <p:nvSpPr>
          <p:cNvPr id="3" name="Espace réservé du contenu 2">
            <a:extLst>
              <a:ext uri="{FF2B5EF4-FFF2-40B4-BE49-F238E27FC236}">
                <a16:creationId xmlns:a16="http://schemas.microsoft.com/office/drawing/2014/main" id="{0661CA54-022B-4C69-9E11-BCB257F2EE5B}"/>
              </a:ext>
            </a:extLst>
          </p:cNvPr>
          <p:cNvSpPr>
            <a:spLocks noGrp="1"/>
          </p:cNvSpPr>
          <p:nvPr>
            <p:ph idx="1"/>
          </p:nvPr>
        </p:nvSpPr>
        <p:spPr>
          <a:xfrm>
            <a:off x="0" y="1083212"/>
            <a:ext cx="11353800" cy="5774787"/>
          </a:xfrm>
        </p:spPr>
        <p:txBody>
          <a:bodyPr>
            <a:normAutofit/>
          </a:bodyPr>
          <a:lstStyle/>
          <a:p>
            <a:pPr>
              <a:lnSpc>
                <a:spcPct val="150000"/>
              </a:lnSpc>
              <a:buFont typeface="Wingdings" panose="05000000000000000000" pitchFamily="2" charset="2"/>
              <a:buChar char="q"/>
            </a:pPr>
            <a:r>
              <a:rPr lang="fr-FR" b="1" dirty="0">
                <a:solidFill>
                  <a:srgbClr val="000000"/>
                </a:solidFill>
                <a:latin typeface="Times New Roman" panose="02020603050405020304" pitchFamily="18" charset="0"/>
              </a:rPr>
              <a:t>Informations reçues par les patients lors des CPA</a:t>
            </a:r>
            <a:r>
              <a:rPr lang="fr-FR" dirty="0">
                <a:solidFill>
                  <a:srgbClr val="000000"/>
                </a:solidFill>
                <a:latin typeface="Times New Roman" panose="02020603050405020304" pitchFamily="18" charset="0"/>
              </a:rPr>
              <a:t>:</a:t>
            </a:r>
          </a:p>
          <a:p>
            <a:pPr lvl="1">
              <a:lnSpc>
                <a:spcPct val="150000"/>
              </a:lnSpc>
              <a:buFont typeface="Wingdings" panose="05000000000000000000" pitchFamily="2" charset="2"/>
              <a:buChar char="§"/>
            </a:pPr>
            <a:r>
              <a:rPr lang="fr-FR" sz="2800" dirty="0">
                <a:solidFill>
                  <a:srgbClr val="000000"/>
                </a:solidFill>
                <a:latin typeface="Times New Roman" panose="02020603050405020304" pitchFamily="18" charset="0"/>
              </a:rPr>
              <a:t>Douleur postopératoire                                                        = 19%</a:t>
            </a:r>
          </a:p>
          <a:p>
            <a:pPr lvl="1">
              <a:lnSpc>
                <a:spcPct val="150000"/>
              </a:lnSpc>
              <a:buFont typeface="Wingdings" panose="05000000000000000000" pitchFamily="2" charset="2"/>
              <a:buChar char="§"/>
            </a:pPr>
            <a:r>
              <a:rPr lang="fr-FR" sz="2800" dirty="0">
                <a:solidFill>
                  <a:srgbClr val="000000"/>
                </a:solidFill>
                <a:latin typeface="Times New Roman" panose="02020603050405020304" pitchFamily="18" charset="0"/>
              </a:rPr>
              <a:t>Transfusion sanguine                                                           =  </a:t>
            </a:r>
            <a:r>
              <a:rPr lang="fr-FR" sz="2800" dirty="0">
                <a:latin typeface="Times New Roman" panose="02020603050405020304" pitchFamily="18" charset="0"/>
              </a:rPr>
              <a:t>63 %</a:t>
            </a:r>
          </a:p>
          <a:p>
            <a:pPr lvl="1">
              <a:lnSpc>
                <a:spcPct val="150000"/>
              </a:lnSpc>
              <a:buFont typeface="Wingdings" panose="05000000000000000000" pitchFamily="2" charset="2"/>
              <a:buChar char="§"/>
            </a:pPr>
            <a:r>
              <a:rPr lang="fr-FR" sz="2800" dirty="0">
                <a:solidFill>
                  <a:srgbClr val="000000"/>
                </a:solidFill>
                <a:latin typeface="Times New Roman" panose="02020603050405020304" pitchFamily="18" charset="0"/>
              </a:rPr>
              <a:t>Surveillance péri-interventionnelle                                      = 18 %</a:t>
            </a:r>
          </a:p>
          <a:p>
            <a:pPr lvl="1">
              <a:lnSpc>
                <a:spcPct val="150000"/>
              </a:lnSpc>
              <a:buFont typeface="Wingdings" panose="05000000000000000000" pitchFamily="2" charset="2"/>
              <a:buChar char="§"/>
            </a:pPr>
            <a:r>
              <a:rPr lang="fr-FR" sz="2800" b="1" dirty="0">
                <a:solidFill>
                  <a:srgbClr val="000000"/>
                </a:solidFill>
                <a:latin typeface="Times New Roman" panose="02020603050405020304" pitchFamily="18" charset="0"/>
              </a:rPr>
              <a:t>Informations supplémentaires aux patients </a:t>
            </a:r>
          </a:p>
          <a:p>
            <a:pPr marL="457200" lvl="1" indent="0">
              <a:lnSpc>
                <a:spcPct val="150000"/>
              </a:lnSpc>
              <a:buNone/>
            </a:pPr>
            <a:r>
              <a:rPr lang="fr-FR" sz="2800" b="1" dirty="0">
                <a:solidFill>
                  <a:srgbClr val="000000"/>
                </a:solidFill>
                <a:latin typeface="Times New Roman" panose="02020603050405020304" pitchFamily="18" charset="0"/>
              </a:rPr>
              <a:t>    de la part du MAR sur leur pathologie                           </a:t>
            </a:r>
            <a:r>
              <a:rPr lang="fr-FR" sz="2800" b="1" dirty="0">
                <a:solidFill>
                  <a:srgbClr val="FF0000"/>
                </a:solidFill>
                <a:latin typeface="Times New Roman" panose="02020603050405020304" pitchFamily="18" charset="0"/>
              </a:rPr>
              <a:t>=  42 %</a:t>
            </a:r>
          </a:p>
          <a:p>
            <a:endParaRPr lang="fr-FR" dirty="0"/>
          </a:p>
        </p:txBody>
      </p:sp>
      <p:sp>
        <p:nvSpPr>
          <p:cNvPr id="4" name="Espace réservé du numéro de diapositive 3">
            <a:extLst>
              <a:ext uri="{FF2B5EF4-FFF2-40B4-BE49-F238E27FC236}">
                <a16:creationId xmlns:a16="http://schemas.microsoft.com/office/drawing/2014/main" id="{546F18F1-585B-4D2C-9B2D-DFA621D5AE78}"/>
              </a:ext>
            </a:extLst>
          </p:cNvPr>
          <p:cNvSpPr>
            <a:spLocks noGrp="1"/>
          </p:cNvSpPr>
          <p:nvPr>
            <p:ph type="sldNum" sz="quarter" idx="12"/>
          </p:nvPr>
        </p:nvSpPr>
        <p:spPr/>
        <p:txBody>
          <a:bodyPr/>
          <a:lstStyle/>
          <a:p>
            <a:fld id="{E65A3305-8FCA-4A88-8690-416BA45E5D70}" type="slidenum">
              <a:rPr lang="fr-FR" smtClean="0"/>
              <a:t>11</a:t>
            </a:fld>
            <a:endParaRPr lang="fr-FR"/>
          </a:p>
        </p:txBody>
      </p:sp>
    </p:spTree>
    <p:extLst>
      <p:ext uri="{BB962C8B-B14F-4D97-AF65-F5344CB8AC3E}">
        <p14:creationId xmlns:p14="http://schemas.microsoft.com/office/powerpoint/2010/main" val="1051563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5660B-9051-49A5-A575-C18C0B827957}"/>
              </a:ext>
            </a:extLst>
          </p:cNvPr>
          <p:cNvSpPr>
            <a:spLocks noGrp="1"/>
          </p:cNvSpPr>
          <p:nvPr>
            <p:ph type="title"/>
          </p:nvPr>
        </p:nvSpPr>
        <p:spPr>
          <a:xfrm>
            <a:off x="311076" y="-1"/>
            <a:ext cx="10515600" cy="735497"/>
          </a:xfrm>
        </p:spPr>
        <p:txBody>
          <a:bodyPr/>
          <a:lstStyle/>
          <a:p>
            <a:pPr algn="ctr"/>
            <a:r>
              <a:rPr lang="fr-FR" b="1" dirty="0">
                <a:latin typeface="+mn-lt"/>
              </a:rPr>
              <a:t>RESULTATS 8/8</a:t>
            </a:r>
          </a:p>
        </p:txBody>
      </p:sp>
      <p:sp>
        <p:nvSpPr>
          <p:cNvPr id="4" name="Espace réservé du contenu 3">
            <a:extLst>
              <a:ext uri="{FF2B5EF4-FFF2-40B4-BE49-F238E27FC236}">
                <a16:creationId xmlns:a16="http://schemas.microsoft.com/office/drawing/2014/main" id="{6262B4DC-020F-4A5B-9068-329DC248527C}"/>
              </a:ext>
            </a:extLst>
          </p:cNvPr>
          <p:cNvSpPr>
            <a:spLocks noGrp="1"/>
          </p:cNvSpPr>
          <p:nvPr>
            <p:ph sz="half" idx="2"/>
          </p:nvPr>
        </p:nvSpPr>
        <p:spPr>
          <a:xfrm>
            <a:off x="5387008" y="1331843"/>
            <a:ext cx="6804991" cy="5526157"/>
          </a:xfrm>
        </p:spPr>
        <p:txBody>
          <a:bodyPr>
            <a:normAutofit fontScale="92500" lnSpcReduction="20000"/>
          </a:bodyPr>
          <a:lstStyle/>
          <a:p>
            <a:pPr>
              <a:buFont typeface="Wingdings" panose="05000000000000000000" pitchFamily="2" charset="2"/>
              <a:buChar char="q"/>
            </a:pPr>
            <a:r>
              <a:rPr lang="fr-FR" dirty="0"/>
              <a:t> </a:t>
            </a:r>
            <a:r>
              <a:rPr lang="fr-FR" sz="3000" b="1" dirty="0"/>
              <a:t>Comparaison des connaissances des patients sur l’anesthésie avant et après la CPA</a:t>
            </a:r>
          </a:p>
          <a:p>
            <a:pPr marL="0" indent="0">
              <a:lnSpc>
                <a:spcPct val="150000"/>
              </a:lnSpc>
              <a:buNone/>
            </a:pPr>
            <a:r>
              <a:rPr lang="fr-FR" sz="2400" b="1" dirty="0">
                <a:solidFill>
                  <a:srgbClr val="000000"/>
                </a:solidFill>
                <a:latin typeface="Times New Roman" panose="02020603050405020304" pitchFamily="18" charset="0"/>
              </a:rPr>
              <a:t>Partie analytique</a:t>
            </a:r>
            <a:r>
              <a:rPr lang="fr-FR" sz="2400" dirty="0">
                <a:solidFill>
                  <a:srgbClr val="000000"/>
                </a:solidFill>
                <a:latin typeface="Times New Roman" panose="02020603050405020304" pitchFamily="18" charset="0"/>
              </a:rPr>
              <a:t>: </a:t>
            </a:r>
            <a:r>
              <a:rPr lang="fr-FR" sz="2400" b="1" dirty="0">
                <a:solidFill>
                  <a:srgbClr val="FF0000"/>
                </a:solidFill>
                <a:latin typeface="Times New Roman" panose="02020603050405020304" pitchFamily="18" charset="0"/>
              </a:rPr>
              <a:t>insuffisance d’information sur </a:t>
            </a:r>
          </a:p>
          <a:p>
            <a:pPr lvl="1">
              <a:lnSpc>
                <a:spcPct val="150000"/>
              </a:lnSpc>
              <a:buFont typeface="Wingdings" panose="05000000000000000000" pitchFamily="2" charset="2"/>
              <a:buChar char="§"/>
            </a:pPr>
            <a:r>
              <a:rPr lang="fr-FR" sz="2600" b="1" dirty="0">
                <a:solidFill>
                  <a:srgbClr val="000000"/>
                </a:solidFill>
                <a:latin typeface="Times New Roman" panose="02020603050405020304" pitchFamily="18" charset="0"/>
              </a:rPr>
              <a:t>Notion d’anesthésie</a:t>
            </a:r>
          </a:p>
          <a:p>
            <a:pPr lvl="1">
              <a:lnSpc>
                <a:spcPct val="150000"/>
              </a:lnSpc>
              <a:buFont typeface="Wingdings" panose="05000000000000000000" pitchFamily="2" charset="2"/>
              <a:buChar char="§"/>
            </a:pPr>
            <a:r>
              <a:rPr lang="fr-FR" sz="2600" b="1" dirty="0">
                <a:solidFill>
                  <a:srgbClr val="000000"/>
                </a:solidFill>
                <a:latin typeface="Times New Roman" panose="02020603050405020304" pitchFamily="18" charset="0"/>
              </a:rPr>
              <a:t>Intérêt de l’anesthésie</a:t>
            </a:r>
          </a:p>
          <a:p>
            <a:pPr lvl="1">
              <a:lnSpc>
                <a:spcPct val="150000"/>
              </a:lnSpc>
              <a:buFont typeface="Wingdings" panose="05000000000000000000" pitchFamily="2" charset="2"/>
              <a:buChar char="§"/>
            </a:pPr>
            <a:r>
              <a:rPr lang="fr-FR" sz="2600" b="1" dirty="0">
                <a:solidFill>
                  <a:srgbClr val="000000"/>
                </a:solidFill>
                <a:latin typeface="Times New Roman" panose="02020603050405020304" pitchFamily="18" charset="0"/>
              </a:rPr>
              <a:t>Techniques de l’anesthésie</a:t>
            </a:r>
          </a:p>
          <a:p>
            <a:pPr lvl="1">
              <a:lnSpc>
                <a:spcPct val="150000"/>
              </a:lnSpc>
              <a:buFont typeface="Wingdings" panose="05000000000000000000" pitchFamily="2" charset="2"/>
              <a:buChar char="§"/>
            </a:pPr>
            <a:r>
              <a:rPr lang="fr-FR" sz="2600" b="1" dirty="0">
                <a:solidFill>
                  <a:srgbClr val="000000"/>
                </a:solidFill>
                <a:latin typeface="Times New Roman" panose="02020603050405020304" pitchFamily="18" charset="0"/>
              </a:rPr>
              <a:t>Risques de l’anesthésie</a:t>
            </a:r>
          </a:p>
          <a:p>
            <a:pPr lvl="1">
              <a:lnSpc>
                <a:spcPct val="150000"/>
              </a:lnSpc>
              <a:buFont typeface="Wingdings" panose="05000000000000000000" pitchFamily="2" charset="2"/>
              <a:buChar char="§"/>
            </a:pPr>
            <a:r>
              <a:rPr lang="fr-FR" sz="2600" b="1" dirty="0">
                <a:solidFill>
                  <a:srgbClr val="000000"/>
                </a:solidFill>
                <a:latin typeface="Times New Roman" panose="02020603050405020304" pitchFamily="18" charset="0"/>
              </a:rPr>
              <a:t>Douleur postopératoire</a:t>
            </a:r>
          </a:p>
          <a:p>
            <a:pPr lvl="1">
              <a:lnSpc>
                <a:spcPct val="150000"/>
              </a:lnSpc>
              <a:buFont typeface="Wingdings" panose="05000000000000000000" pitchFamily="2" charset="2"/>
              <a:buChar char="§"/>
            </a:pPr>
            <a:r>
              <a:rPr lang="fr-FR" sz="2600" b="1" dirty="0">
                <a:solidFill>
                  <a:srgbClr val="000000"/>
                </a:solidFill>
                <a:latin typeface="Times New Roman" panose="02020603050405020304" pitchFamily="18" charset="0"/>
              </a:rPr>
              <a:t>Surveillance péri-interventionnelle</a:t>
            </a:r>
          </a:p>
          <a:p>
            <a:pPr lvl="1">
              <a:lnSpc>
                <a:spcPct val="150000"/>
              </a:lnSpc>
              <a:buFont typeface="Wingdings" panose="05000000000000000000" pitchFamily="2" charset="2"/>
              <a:buChar char="§"/>
            </a:pPr>
            <a:r>
              <a:rPr lang="fr-FR" sz="2600" b="1" dirty="0">
                <a:solidFill>
                  <a:srgbClr val="000000"/>
                </a:solidFill>
                <a:latin typeface="Times New Roman" panose="02020603050405020304" pitchFamily="18" charset="0"/>
              </a:rPr>
              <a:t>Bilan préopératoire</a:t>
            </a:r>
          </a:p>
          <a:p>
            <a:pPr marL="0" indent="0">
              <a:buNone/>
            </a:pPr>
            <a:endParaRPr lang="fr-FR" dirty="0"/>
          </a:p>
          <a:p>
            <a:pPr marL="0" indent="0">
              <a:buNone/>
            </a:pPr>
            <a:endParaRPr lang="fr-FR" dirty="0"/>
          </a:p>
        </p:txBody>
      </p:sp>
      <p:pic>
        <p:nvPicPr>
          <p:cNvPr id="8" name="Espace réservé du contenu 4">
            <a:extLst>
              <a:ext uri="{FF2B5EF4-FFF2-40B4-BE49-F238E27FC236}">
                <a16:creationId xmlns:a16="http://schemas.microsoft.com/office/drawing/2014/main" id="{12F0483D-F39C-47BB-AC53-5F9DB897CDD5}"/>
              </a:ext>
            </a:extLst>
          </p:cNvPr>
          <p:cNvPicPr>
            <a:picLocks noGrp="1" noChangeAspect="1"/>
          </p:cNvPicPr>
          <p:nvPr>
            <p:ph sz="half" idx="1"/>
          </p:nvPr>
        </p:nvPicPr>
        <p:blipFill rotWithShape="1">
          <a:blip r:embed="rId2"/>
          <a:srcRect l="32116" t="17874" r="50648" b="48998"/>
          <a:stretch/>
        </p:blipFill>
        <p:spPr>
          <a:xfrm>
            <a:off x="0" y="993913"/>
            <a:ext cx="5009322" cy="5864087"/>
          </a:xfrm>
        </p:spPr>
      </p:pic>
      <p:sp>
        <p:nvSpPr>
          <p:cNvPr id="3" name="Espace réservé du numéro de diapositive 2">
            <a:extLst>
              <a:ext uri="{FF2B5EF4-FFF2-40B4-BE49-F238E27FC236}">
                <a16:creationId xmlns:a16="http://schemas.microsoft.com/office/drawing/2014/main" id="{3FEBED66-6B6A-433B-A1F8-0D91CCBEE794}"/>
              </a:ext>
            </a:extLst>
          </p:cNvPr>
          <p:cNvSpPr>
            <a:spLocks noGrp="1"/>
          </p:cNvSpPr>
          <p:nvPr>
            <p:ph type="sldNum" sz="quarter" idx="12"/>
          </p:nvPr>
        </p:nvSpPr>
        <p:spPr/>
        <p:txBody>
          <a:bodyPr/>
          <a:lstStyle/>
          <a:p>
            <a:fld id="{E65A3305-8FCA-4A88-8690-416BA45E5D70}" type="slidenum">
              <a:rPr lang="fr-FR" smtClean="0"/>
              <a:t>12</a:t>
            </a:fld>
            <a:endParaRPr lang="fr-FR"/>
          </a:p>
        </p:txBody>
      </p:sp>
    </p:spTree>
    <p:extLst>
      <p:ext uri="{BB962C8B-B14F-4D97-AF65-F5344CB8AC3E}">
        <p14:creationId xmlns:p14="http://schemas.microsoft.com/office/powerpoint/2010/main" val="1735352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B41DD1-CE37-4BC7-BCAA-8418EB4CD317}"/>
              </a:ext>
            </a:extLst>
          </p:cNvPr>
          <p:cNvSpPr>
            <a:spLocks noGrp="1"/>
          </p:cNvSpPr>
          <p:nvPr>
            <p:ph type="title"/>
          </p:nvPr>
        </p:nvSpPr>
        <p:spPr>
          <a:xfrm>
            <a:off x="0" y="1"/>
            <a:ext cx="11353800" cy="1384299"/>
          </a:xfrm>
        </p:spPr>
        <p:txBody>
          <a:bodyPr/>
          <a:lstStyle/>
          <a:p>
            <a:pPr algn="ctr"/>
            <a:r>
              <a:rPr lang="fr-FR" b="1" dirty="0">
                <a:latin typeface="+mn-lt"/>
              </a:rPr>
              <a:t>CONCLUSION</a:t>
            </a:r>
          </a:p>
        </p:txBody>
      </p:sp>
      <p:sp>
        <p:nvSpPr>
          <p:cNvPr id="5" name="Espace réservé du contenu 4">
            <a:extLst>
              <a:ext uri="{FF2B5EF4-FFF2-40B4-BE49-F238E27FC236}">
                <a16:creationId xmlns:a16="http://schemas.microsoft.com/office/drawing/2014/main" id="{B191399B-4321-4854-B279-7038AAD6C072}"/>
              </a:ext>
            </a:extLst>
          </p:cNvPr>
          <p:cNvSpPr>
            <a:spLocks noGrp="1"/>
          </p:cNvSpPr>
          <p:nvPr>
            <p:ph idx="1"/>
          </p:nvPr>
        </p:nvSpPr>
        <p:spPr>
          <a:xfrm>
            <a:off x="0" y="1384300"/>
            <a:ext cx="12192000" cy="5473699"/>
          </a:xfrm>
        </p:spPr>
        <p:txBody>
          <a:bodyPr>
            <a:noAutofit/>
          </a:bodyPr>
          <a:lstStyle/>
          <a:p>
            <a:pPr algn="just">
              <a:lnSpc>
                <a:spcPct val="150000"/>
              </a:lnSpc>
              <a:buFont typeface="Wingdings" panose="05000000000000000000" pitchFamily="2" charset="2"/>
              <a:buChar char="q"/>
            </a:pPr>
            <a:r>
              <a:rPr lang="fr-FR" b="1" dirty="0">
                <a:latin typeface="Times New Roman" panose="02020603050405020304" pitchFamily="18" charset="0"/>
                <a:cs typeface="Times New Roman" panose="02020603050405020304" pitchFamily="18" charset="0"/>
              </a:rPr>
              <a:t>Au terme de notre étude, il ressort que l’information donnée aux patients lors des CPA dans le CHUYO se révèle  insuffisante</a:t>
            </a:r>
          </a:p>
          <a:p>
            <a:pPr algn="just">
              <a:lnSpc>
                <a:spcPct val="150000"/>
              </a:lnSpc>
              <a:buFont typeface="Wingdings" panose="05000000000000000000" pitchFamily="2" charset="2"/>
              <a:buChar char="q"/>
            </a:pPr>
            <a:r>
              <a:rPr lang="fr-FR" b="1" dirty="0">
                <a:solidFill>
                  <a:srgbClr val="FF0000"/>
                </a:solidFill>
                <a:latin typeface="Times New Roman" panose="02020603050405020304" pitchFamily="18" charset="0"/>
                <a:cs typeface="Times New Roman" panose="02020603050405020304" pitchFamily="18" charset="0"/>
              </a:rPr>
              <a:t>Une insuffisance d’information imputable aussi bien à l’anesthésiste, au demandeur de la  CPA  qu’au patient</a:t>
            </a:r>
          </a:p>
          <a:p>
            <a:pPr algn="just">
              <a:lnSpc>
                <a:spcPct val="150000"/>
              </a:lnSpc>
              <a:buFont typeface="Wingdings" panose="05000000000000000000" pitchFamily="2" charset="2"/>
              <a:buChar char="q"/>
            </a:pPr>
            <a:r>
              <a:rPr lang="fr-FR" b="1" dirty="0">
                <a:latin typeface="Times New Roman" panose="02020603050405020304" pitchFamily="18" charset="0"/>
                <a:cs typeface="Times New Roman" panose="02020603050405020304" pitchFamily="18" charset="0"/>
              </a:rPr>
              <a:t>Introduction de support d’information écrit et /ou audiovisuel adapté au niveau de connaissance associé à des meilleures pratiques du personnel médical serait d’un grand intérêt pour le malade.</a:t>
            </a:r>
          </a:p>
          <a:p>
            <a:pPr marL="0" indent="0" algn="just">
              <a:lnSpc>
                <a:spcPct val="150000"/>
              </a:lnSpc>
              <a:buNone/>
            </a:pPr>
            <a:r>
              <a:rPr lang="fr-FR" sz="2400" dirty="0">
                <a:latin typeface="Times New Roman" panose="02020603050405020304" pitchFamily="18" charset="0"/>
                <a:cs typeface="Times New Roman" panose="02020603050405020304" pitchFamily="18" charset="0"/>
              </a:rPr>
              <a:t> </a:t>
            </a:r>
          </a:p>
        </p:txBody>
      </p:sp>
      <p:sp>
        <p:nvSpPr>
          <p:cNvPr id="3" name="Espace réservé du numéro de diapositive 2">
            <a:extLst>
              <a:ext uri="{FF2B5EF4-FFF2-40B4-BE49-F238E27FC236}">
                <a16:creationId xmlns:a16="http://schemas.microsoft.com/office/drawing/2014/main" id="{E652EE20-E084-4A40-B16E-4FE5EF16C2A6}"/>
              </a:ext>
            </a:extLst>
          </p:cNvPr>
          <p:cNvSpPr>
            <a:spLocks noGrp="1"/>
          </p:cNvSpPr>
          <p:nvPr>
            <p:ph type="sldNum" sz="quarter" idx="12"/>
          </p:nvPr>
        </p:nvSpPr>
        <p:spPr/>
        <p:txBody>
          <a:bodyPr/>
          <a:lstStyle/>
          <a:p>
            <a:fld id="{E65A3305-8FCA-4A88-8690-416BA45E5D70}" type="slidenum">
              <a:rPr lang="fr-FR" smtClean="0"/>
              <a:t>13</a:t>
            </a:fld>
            <a:endParaRPr lang="fr-FR"/>
          </a:p>
        </p:txBody>
      </p:sp>
    </p:spTree>
    <p:extLst>
      <p:ext uri="{BB962C8B-B14F-4D97-AF65-F5344CB8AC3E}">
        <p14:creationId xmlns:p14="http://schemas.microsoft.com/office/powerpoint/2010/main" val="3995118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A3583E-38C2-45BB-A05A-CD4F840763D5}"/>
              </a:ext>
            </a:extLst>
          </p:cNvPr>
          <p:cNvSpPr>
            <a:spLocks noGrp="1"/>
          </p:cNvSpPr>
          <p:nvPr>
            <p:ph type="title"/>
          </p:nvPr>
        </p:nvSpPr>
        <p:spPr>
          <a:xfrm>
            <a:off x="96819" y="0"/>
            <a:ext cx="12095181" cy="6857999"/>
          </a:xfrm>
        </p:spPr>
        <p:txBody>
          <a:bodyPr/>
          <a:lstStyle/>
          <a:p>
            <a:pPr algn="ctr"/>
            <a:r>
              <a:rPr lang="fr-FR" b="1" dirty="0">
                <a:latin typeface="+mn-lt"/>
              </a:rPr>
              <a:t>Merci pour votre attention</a:t>
            </a:r>
          </a:p>
        </p:txBody>
      </p:sp>
      <p:sp>
        <p:nvSpPr>
          <p:cNvPr id="3" name="Espace réservé du numéro de diapositive 2">
            <a:extLst>
              <a:ext uri="{FF2B5EF4-FFF2-40B4-BE49-F238E27FC236}">
                <a16:creationId xmlns:a16="http://schemas.microsoft.com/office/drawing/2014/main" id="{F2964ACE-7B8F-4EF1-9DCA-940669751F11}"/>
              </a:ext>
            </a:extLst>
          </p:cNvPr>
          <p:cNvSpPr>
            <a:spLocks noGrp="1"/>
          </p:cNvSpPr>
          <p:nvPr>
            <p:ph type="sldNum" sz="quarter" idx="12"/>
          </p:nvPr>
        </p:nvSpPr>
        <p:spPr/>
        <p:txBody>
          <a:bodyPr/>
          <a:lstStyle/>
          <a:p>
            <a:fld id="{E65A3305-8FCA-4A88-8690-416BA45E5D70}" type="slidenum">
              <a:rPr lang="fr-FR" smtClean="0"/>
              <a:t>14</a:t>
            </a:fld>
            <a:endParaRPr lang="fr-FR"/>
          </a:p>
        </p:txBody>
      </p:sp>
    </p:spTree>
    <p:extLst>
      <p:ext uri="{BB962C8B-B14F-4D97-AF65-F5344CB8AC3E}">
        <p14:creationId xmlns:p14="http://schemas.microsoft.com/office/powerpoint/2010/main" val="2992733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5DF4C3-D668-49E8-BA7E-192707FEF64A}"/>
              </a:ext>
            </a:extLst>
          </p:cNvPr>
          <p:cNvSpPr>
            <a:spLocks noGrp="1"/>
          </p:cNvSpPr>
          <p:nvPr>
            <p:ph type="title"/>
          </p:nvPr>
        </p:nvSpPr>
        <p:spPr>
          <a:xfrm>
            <a:off x="838200" y="29981"/>
            <a:ext cx="10515600" cy="1294409"/>
          </a:xfrm>
        </p:spPr>
        <p:txBody>
          <a:bodyPr/>
          <a:lstStyle/>
          <a:p>
            <a:pPr algn="ctr"/>
            <a:r>
              <a:rPr lang="fr-FR" b="1" dirty="0">
                <a:latin typeface="+mn-lt"/>
              </a:rPr>
              <a:t>INTRODUCTION 1/2</a:t>
            </a:r>
          </a:p>
        </p:txBody>
      </p:sp>
      <p:sp>
        <p:nvSpPr>
          <p:cNvPr id="3" name="Espace réservé du contenu 2">
            <a:extLst>
              <a:ext uri="{FF2B5EF4-FFF2-40B4-BE49-F238E27FC236}">
                <a16:creationId xmlns:a16="http://schemas.microsoft.com/office/drawing/2014/main" id="{F9ABFEE1-E5BA-41CF-B2CC-A03572A315BD}"/>
              </a:ext>
            </a:extLst>
          </p:cNvPr>
          <p:cNvSpPr>
            <a:spLocks noGrp="1"/>
          </p:cNvSpPr>
          <p:nvPr>
            <p:ph idx="1"/>
          </p:nvPr>
        </p:nvSpPr>
        <p:spPr>
          <a:xfrm>
            <a:off x="0" y="1533378"/>
            <a:ext cx="12192000" cy="5324621"/>
          </a:xfrm>
        </p:spPr>
        <p:txBody>
          <a:bodyPr>
            <a:normAutofit lnSpcReduction="10000"/>
          </a:bodyPr>
          <a:lstStyle/>
          <a:p>
            <a:pPr>
              <a:buFont typeface="Wingdings" panose="05000000000000000000" pitchFamily="2" charset="2"/>
              <a:buChar char="q"/>
            </a:pPr>
            <a:endParaRPr lang="fr-FR" dirty="0"/>
          </a:p>
          <a:p>
            <a:pPr algn="just">
              <a:lnSpc>
                <a:spcPct val="150000"/>
              </a:lnSpc>
              <a:buFont typeface="Wingdings" panose="05000000000000000000" pitchFamily="2" charset="2"/>
              <a:buChar char="q"/>
            </a:pPr>
            <a:r>
              <a:rPr lang="fr-FR" b="1" dirty="0"/>
              <a:t> </a:t>
            </a:r>
            <a:r>
              <a:rPr lang="fr-FR" sz="3200" b="1" dirty="0">
                <a:solidFill>
                  <a:srgbClr val="FF0000"/>
                </a:solidFill>
              </a:rPr>
              <a:t>CPA </a:t>
            </a:r>
            <a:r>
              <a:rPr lang="fr-FR" b="1" dirty="0"/>
              <a:t> </a:t>
            </a:r>
            <a:r>
              <a:rPr lang="fr-FR" dirty="0"/>
              <a:t>= </a:t>
            </a:r>
            <a:r>
              <a:rPr lang="fr-FR" b="1" dirty="0"/>
              <a:t>consultation médicale réalisée par un médecin anesthésiste pour tout patient devant bénéficier d’un geste interventionnel nécessitant une anesthésie ;elle constitue une mesure de sécurité obligatoire avant l’anesthésie  </a:t>
            </a:r>
          </a:p>
          <a:p>
            <a:pPr algn="just">
              <a:lnSpc>
                <a:spcPct val="150000"/>
              </a:lnSpc>
              <a:buFont typeface="Wingdings" panose="05000000000000000000" pitchFamily="2" charset="2"/>
              <a:buChar char="q"/>
            </a:pPr>
            <a:r>
              <a:rPr lang="fr-FR" b="1" dirty="0">
                <a:solidFill>
                  <a:srgbClr val="FF0000"/>
                </a:solidFill>
              </a:rPr>
              <a:t>Elle doit avoir lieu au moins 48 heures avant tout geste interventionnel sous anesthésie sans dépasser un délai de 1 - 3 mois</a:t>
            </a:r>
            <a:r>
              <a:rPr lang="fr-FR" dirty="0"/>
              <a:t>, quel que soit le type d'anesthésie </a:t>
            </a:r>
          </a:p>
          <a:p>
            <a:pPr algn="just">
              <a:lnSpc>
                <a:spcPct val="150000"/>
              </a:lnSpc>
              <a:buFont typeface="Wingdings" panose="05000000000000000000" pitchFamily="2" charset="2"/>
              <a:buChar char="q"/>
            </a:pPr>
            <a:r>
              <a:rPr lang="fr-FR" dirty="0"/>
              <a:t>  </a:t>
            </a:r>
            <a:r>
              <a:rPr lang="fr-FR" b="1" dirty="0"/>
              <a:t>But de la CPA =  </a:t>
            </a:r>
            <a:r>
              <a:rPr lang="fr-FR" sz="3600" b="1" dirty="0"/>
              <a:t>↓</a:t>
            </a:r>
            <a:r>
              <a:rPr lang="fr-FR" b="1" dirty="0"/>
              <a:t> la morbidité et la mortalité </a:t>
            </a:r>
            <a:r>
              <a:rPr lang="fr-FR" b="1" dirty="0" err="1"/>
              <a:t>périopératoire</a:t>
            </a:r>
            <a:r>
              <a:rPr lang="fr-FR" b="1" dirty="0"/>
              <a:t> </a:t>
            </a:r>
          </a:p>
          <a:p>
            <a:pPr algn="just">
              <a:lnSpc>
                <a:spcPct val="150000"/>
              </a:lnSpc>
              <a:buFont typeface="Wingdings" panose="05000000000000000000" pitchFamily="2" charset="2"/>
              <a:buChar char="q"/>
            </a:pPr>
            <a:endParaRPr lang="fr-FR" dirty="0"/>
          </a:p>
          <a:p>
            <a:pPr marL="0" indent="0">
              <a:buNone/>
            </a:pPr>
            <a:endParaRPr lang="fr-FR" dirty="0"/>
          </a:p>
          <a:p>
            <a:pPr marL="0" indent="0">
              <a:buNone/>
            </a:pPr>
            <a:endParaRPr lang="fr-FR" dirty="0"/>
          </a:p>
        </p:txBody>
      </p:sp>
      <p:sp>
        <p:nvSpPr>
          <p:cNvPr id="4" name="Espace réservé du numéro de diapositive 3">
            <a:extLst>
              <a:ext uri="{FF2B5EF4-FFF2-40B4-BE49-F238E27FC236}">
                <a16:creationId xmlns:a16="http://schemas.microsoft.com/office/drawing/2014/main" id="{E6E83531-4BE3-4F3F-B682-730CF29A6BF3}"/>
              </a:ext>
            </a:extLst>
          </p:cNvPr>
          <p:cNvSpPr>
            <a:spLocks noGrp="1"/>
          </p:cNvSpPr>
          <p:nvPr>
            <p:ph type="sldNum" sz="quarter" idx="12"/>
          </p:nvPr>
        </p:nvSpPr>
        <p:spPr/>
        <p:txBody>
          <a:bodyPr/>
          <a:lstStyle/>
          <a:p>
            <a:fld id="{E65A3305-8FCA-4A88-8690-416BA45E5D70}" type="slidenum">
              <a:rPr lang="fr-FR" smtClean="0"/>
              <a:t>2</a:t>
            </a:fld>
            <a:endParaRPr lang="fr-FR" dirty="0"/>
          </a:p>
        </p:txBody>
      </p:sp>
    </p:spTree>
    <p:extLst>
      <p:ext uri="{BB962C8B-B14F-4D97-AF65-F5344CB8AC3E}">
        <p14:creationId xmlns:p14="http://schemas.microsoft.com/office/powerpoint/2010/main" val="1161690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5DF4C3-D668-49E8-BA7E-192707FEF64A}"/>
              </a:ext>
            </a:extLst>
          </p:cNvPr>
          <p:cNvSpPr>
            <a:spLocks noGrp="1"/>
          </p:cNvSpPr>
          <p:nvPr>
            <p:ph type="title"/>
          </p:nvPr>
        </p:nvSpPr>
        <p:spPr>
          <a:xfrm>
            <a:off x="838200" y="1"/>
            <a:ext cx="10515600" cy="1097279"/>
          </a:xfrm>
        </p:spPr>
        <p:txBody>
          <a:bodyPr/>
          <a:lstStyle/>
          <a:p>
            <a:pPr algn="ctr"/>
            <a:r>
              <a:rPr lang="fr-FR" b="1" dirty="0">
                <a:latin typeface="+mn-lt"/>
              </a:rPr>
              <a:t>INTRODUCTION 2/2</a:t>
            </a:r>
          </a:p>
        </p:txBody>
      </p:sp>
      <p:sp>
        <p:nvSpPr>
          <p:cNvPr id="3" name="Espace réservé du contenu 2">
            <a:extLst>
              <a:ext uri="{FF2B5EF4-FFF2-40B4-BE49-F238E27FC236}">
                <a16:creationId xmlns:a16="http://schemas.microsoft.com/office/drawing/2014/main" id="{F9ABFEE1-E5BA-41CF-B2CC-A03572A315BD}"/>
              </a:ext>
            </a:extLst>
          </p:cNvPr>
          <p:cNvSpPr>
            <a:spLocks noGrp="1"/>
          </p:cNvSpPr>
          <p:nvPr>
            <p:ph idx="1"/>
          </p:nvPr>
        </p:nvSpPr>
        <p:spPr>
          <a:xfrm>
            <a:off x="0" y="1237956"/>
            <a:ext cx="12192000" cy="5620043"/>
          </a:xfrm>
        </p:spPr>
        <p:txBody>
          <a:bodyPr>
            <a:normAutofit lnSpcReduction="10000"/>
          </a:bodyPr>
          <a:lstStyle/>
          <a:p>
            <a:pPr algn="just">
              <a:lnSpc>
                <a:spcPct val="150000"/>
              </a:lnSpc>
              <a:buFont typeface="Wingdings" panose="05000000000000000000" pitchFamily="2" charset="2"/>
              <a:buChar char="q"/>
            </a:pPr>
            <a:r>
              <a:rPr lang="fr-FR" b="1" dirty="0"/>
              <a:t> </a:t>
            </a:r>
            <a:r>
              <a:rPr lang="fr-FR" sz="3900" b="1" dirty="0">
                <a:solidFill>
                  <a:srgbClr val="FF0000"/>
                </a:solidFill>
              </a:rPr>
              <a:t>CPA</a:t>
            </a:r>
            <a:r>
              <a:rPr lang="fr-FR" sz="3900" dirty="0">
                <a:solidFill>
                  <a:srgbClr val="FF0000"/>
                </a:solidFill>
              </a:rPr>
              <a:t> </a:t>
            </a:r>
            <a:r>
              <a:rPr lang="fr-FR" dirty="0"/>
              <a:t>= </a:t>
            </a:r>
            <a:r>
              <a:rPr lang="fr-FR" b="1" dirty="0"/>
              <a:t>moment privilégié d'échanges d'informations entre le patient et l'anesthésiste, qui doit aboutir au choix libre d'une stratégie anesthésique la mieux adaptée au patient</a:t>
            </a:r>
          </a:p>
          <a:p>
            <a:pPr algn="just">
              <a:lnSpc>
                <a:spcPct val="150000"/>
              </a:lnSpc>
              <a:buFont typeface="Wingdings" panose="05000000000000000000" pitchFamily="2" charset="2"/>
              <a:buChar char="q"/>
            </a:pPr>
            <a:r>
              <a:rPr lang="fr-FR" dirty="0"/>
              <a:t>L'information donnée au patient par le médecin doit répondre aux attentes de ce dernier et permettre un contrat thérapeutique incluant le consentement du patient et la présentation des risques de la procédure choisie  </a:t>
            </a:r>
          </a:p>
          <a:p>
            <a:pPr algn="just">
              <a:lnSpc>
                <a:spcPct val="150000"/>
              </a:lnSpc>
              <a:buFont typeface="Wingdings" panose="05000000000000000000" pitchFamily="2" charset="2"/>
              <a:buChar char="q"/>
            </a:pPr>
            <a:r>
              <a:rPr lang="fr-FR" dirty="0"/>
              <a:t> </a:t>
            </a:r>
            <a:r>
              <a:rPr lang="fr-FR" b="1" dirty="0"/>
              <a:t>Ce travail avait pour objectif d’évaluer les connaissances et l’information sur l’anesthésie reçue par les patients lors de la CPA</a:t>
            </a:r>
          </a:p>
          <a:p>
            <a:pPr marL="0" indent="0">
              <a:buNone/>
            </a:pPr>
            <a:endParaRPr lang="fr-FR" dirty="0"/>
          </a:p>
        </p:txBody>
      </p:sp>
      <p:sp>
        <p:nvSpPr>
          <p:cNvPr id="4" name="Espace réservé du numéro de diapositive 3">
            <a:extLst>
              <a:ext uri="{FF2B5EF4-FFF2-40B4-BE49-F238E27FC236}">
                <a16:creationId xmlns:a16="http://schemas.microsoft.com/office/drawing/2014/main" id="{D70EC896-D50D-4224-B0F6-EC507F70B598}"/>
              </a:ext>
            </a:extLst>
          </p:cNvPr>
          <p:cNvSpPr>
            <a:spLocks noGrp="1"/>
          </p:cNvSpPr>
          <p:nvPr>
            <p:ph type="sldNum" sz="quarter" idx="12"/>
          </p:nvPr>
        </p:nvSpPr>
        <p:spPr/>
        <p:txBody>
          <a:bodyPr/>
          <a:lstStyle/>
          <a:p>
            <a:fld id="{E65A3305-8FCA-4A88-8690-416BA45E5D70}" type="slidenum">
              <a:rPr lang="fr-FR" smtClean="0"/>
              <a:t>3</a:t>
            </a:fld>
            <a:endParaRPr lang="fr-FR"/>
          </a:p>
        </p:txBody>
      </p:sp>
    </p:spTree>
    <p:extLst>
      <p:ext uri="{BB962C8B-B14F-4D97-AF65-F5344CB8AC3E}">
        <p14:creationId xmlns:p14="http://schemas.microsoft.com/office/powerpoint/2010/main" val="2318767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0530B7-003B-4CD3-9D12-A080E3B9C9E0}"/>
              </a:ext>
            </a:extLst>
          </p:cNvPr>
          <p:cNvSpPr>
            <a:spLocks noGrp="1"/>
          </p:cNvSpPr>
          <p:nvPr>
            <p:ph type="title"/>
          </p:nvPr>
        </p:nvSpPr>
        <p:spPr>
          <a:xfrm>
            <a:off x="838200" y="1"/>
            <a:ext cx="10515600" cy="1195753"/>
          </a:xfrm>
        </p:spPr>
        <p:txBody>
          <a:bodyPr/>
          <a:lstStyle/>
          <a:p>
            <a:pPr algn="ctr"/>
            <a:r>
              <a:rPr lang="fr-FR" b="1" dirty="0">
                <a:latin typeface="+mn-lt"/>
              </a:rPr>
              <a:t>METHODOLOGIE 1/2</a:t>
            </a:r>
          </a:p>
        </p:txBody>
      </p:sp>
      <p:sp>
        <p:nvSpPr>
          <p:cNvPr id="3" name="Espace réservé du contenu 2">
            <a:extLst>
              <a:ext uri="{FF2B5EF4-FFF2-40B4-BE49-F238E27FC236}">
                <a16:creationId xmlns:a16="http://schemas.microsoft.com/office/drawing/2014/main" id="{65BA5E8E-204D-4AE2-BD93-005F6DDFE633}"/>
              </a:ext>
            </a:extLst>
          </p:cNvPr>
          <p:cNvSpPr>
            <a:spLocks noGrp="1"/>
          </p:cNvSpPr>
          <p:nvPr>
            <p:ph idx="1"/>
          </p:nvPr>
        </p:nvSpPr>
        <p:spPr>
          <a:xfrm>
            <a:off x="0" y="1308296"/>
            <a:ext cx="12192000" cy="5549704"/>
          </a:xfrm>
        </p:spPr>
        <p:txBody>
          <a:bodyPr/>
          <a:lstStyle/>
          <a:p>
            <a:pPr algn="just">
              <a:lnSpc>
                <a:spcPct val="150000"/>
              </a:lnSpc>
              <a:buFont typeface="Wingdings" panose="05000000000000000000" pitchFamily="2" charset="2"/>
              <a:buChar char="q"/>
            </a:pPr>
            <a:endParaRPr lang="fr-FR" sz="2800" b="1" dirty="0">
              <a:solidFill>
                <a:prstClr val="black"/>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q"/>
            </a:pPr>
            <a:r>
              <a:rPr lang="fr-FR" sz="2800" b="1" dirty="0">
                <a:solidFill>
                  <a:prstClr val="black"/>
                </a:solidFill>
                <a:latin typeface="Times New Roman" panose="02020603050405020304" pitchFamily="18" charset="0"/>
                <a:cs typeface="Times New Roman" panose="02020603050405020304" pitchFamily="18" charset="0"/>
              </a:rPr>
              <a:t>Cadre de l’étude</a:t>
            </a:r>
            <a:r>
              <a:rPr lang="fr-FR" sz="2800" dirty="0">
                <a:solidFill>
                  <a:prstClr val="black"/>
                </a:solidFill>
                <a:latin typeface="Times New Roman" panose="02020603050405020304" pitchFamily="18" charset="0"/>
                <a:cs typeface="Times New Roman" panose="02020603050405020304" pitchFamily="18" charset="0"/>
              </a:rPr>
              <a:t>: services chirurgicaux du CHU-YO</a:t>
            </a:r>
          </a:p>
          <a:p>
            <a:pPr algn="just">
              <a:lnSpc>
                <a:spcPct val="150000"/>
              </a:lnSpc>
              <a:buFont typeface="Wingdings" panose="05000000000000000000" pitchFamily="2" charset="2"/>
              <a:buChar char="q"/>
            </a:pPr>
            <a:r>
              <a:rPr lang="fr-FR" sz="2800" b="1" dirty="0">
                <a:solidFill>
                  <a:prstClr val="black"/>
                </a:solidFill>
                <a:latin typeface="Times New Roman" panose="02020603050405020304" pitchFamily="18" charset="0"/>
                <a:cs typeface="Times New Roman" panose="02020603050405020304" pitchFamily="18" charset="0"/>
              </a:rPr>
              <a:t>Type et période d’étude </a:t>
            </a:r>
            <a:r>
              <a:rPr lang="fr-FR" sz="2800" dirty="0">
                <a:solidFill>
                  <a:prstClr val="black"/>
                </a:solidFill>
                <a:latin typeface="Times New Roman" panose="02020603050405020304" pitchFamily="18" charset="0"/>
                <a:cs typeface="Times New Roman" panose="02020603050405020304" pitchFamily="18" charset="0"/>
              </a:rPr>
              <a:t>: </a:t>
            </a:r>
            <a:r>
              <a:rPr lang="fr-CA" sz="2800" b="1" u="sng" dirty="0">
                <a:solidFill>
                  <a:prstClr val="black"/>
                </a:solidFill>
                <a:latin typeface="Times New Roman" panose="02020603050405020304" pitchFamily="18" charset="0"/>
                <a:cs typeface="Times New Roman" panose="02020603050405020304" pitchFamily="18" charset="0"/>
              </a:rPr>
              <a:t>étude prospective </a:t>
            </a:r>
            <a:r>
              <a:rPr lang="fr-CA" sz="2800" dirty="0">
                <a:solidFill>
                  <a:prstClr val="black"/>
                </a:solidFill>
                <a:latin typeface="Times New Roman" panose="02020603050405020304" pitchFamily="18" charset="0"/>
                <a:cs typeface="Times New Roman" panose="02020603050405020304" pitchFamily="18" charset="0"/>
              </a:rPr>
              <a:t>(entretien individuel) à visée descriptive et analytique sur  </a:t>
            </a:r>
            <a:r>
              <a:rPr lang="fr-CA" b="1" dirty="0">
                <a:solidFill>
                  <a:prstClr val="black"/>
                </a:solidFill>
                <a:latin typeface="Times New Roman" panose="02020603050405020304" pitchFamily="18" charset="0"/>
                <a:cs typeface="Times New Roman" panose="02020603050405020304" pitchFamily="18" charset="0"/>
              </a:rPr>
              <a:t>2</a:t>
            </a:r>
            <a:r>
              <a:rPr lang="fr-CA" sz="2800" b="1" dirty="0">
                <a:solidFill>
                  <a:prstClr val="black"/>
                </a:solidFill>
                <a:latin typeface="Times New Roman" panose="02020603050405020304" pitchFamily="18" charset="0"/>
                <a:cs typeface="Times New Roman" panose="02020603050405020304" pitchFamily="18" charset="0"/>
              </a:rPr>
              <a:t> </a:t>
            </a:r>
            <a:r>
              <a:rPr lang="fr-CA" sz="2800" b="1" dirty="0">
                <a:solidFill>
                  <a:srgbClr val="000000"/>
                </a:solidFill>
                <a:latin typeface="Times New Roman" panose="02020603050405020304" pitchFamily="18" charset="0"/>
              </a:rPr>
              <a:t>mois </a:t>
            </a:r>
            <a:r>
              <a:rPr lang="fr-CA" sz="2800" b="1" dirty="0">
                <a:solidFill>
                  <a:prstClr val="black"/>
                </a:solidFill>
                <a:latin typeface="Times New Roman" panose="02020603050405020304" pitchFamily="18" charset="0"/>
                <a:cs typeface="Times New Roman" panose="02020603050405020304" pitchFamily="18" charset="0"/>
              </a:rPr>
              <a:t> </a:t>
            </a:r>
          </a:p>
          <a:p>
            <a:pPr algn="just">
              <a:lnSpc>
                <a:spcPct val="150000"/>
              </a:lnSpc>
              <a:buFont typeface="Wingdings" panose="05000000000000000000" pitchFamily="2" charset="2"/>
              <a:buChar char="q"/>
            </a:pPr>
            <a:r>
              <a:rPr lang="fr-FR" sz="2800" b="1" dirty="0">
                <a:solidFill>
                  <a:prstClr val="black"/>
                </a:solidFill>
                <a:latin typeface="Times New Roman" panose="02020603050405020304" pitchFamily="18" charset="0"/>
                <a:cs typeface="Times New Roman" panose="02020603050405020304" pitchFamily="18" charset="0"/>
              </a:rPr>
              <a:t>Population d’étude </a:t>
            </a:r>
            <a:r>
              <a:rPr lang="fr-FR" sz="2800" dirty="0">
                <a:solidFill>
                  <a:prstClr val="black"/>
                </a:solidFill>
                <a:latin typeface="Times New Roman" panose="02020603050405020304" pitchFamily="18" charset="0"/>
                <a:cs typeface="Times New Roman" panose="02020603050405020304" pitchFamily="18" charset="0"/>
              </a:rPr>
              <a:t>: patients venus en CPA pour un </a:t>
            </a:r>
            <a:r>
              <a:rPr lang="fr-FR" sz="2800" dirty="0"/>
              <a:t>acte interventionnel programmé </a:t>
            </a:r>
            <a:r>
              <a:rPr lang="fr-FR" sz="2800" dirty="0">
                <a:solidFill>
                  <a:prstClr val="black"/>
                </a:solidFill>
                <a:latin typeface="Times New Roman" panose="02020603050405020304" pitchFamily="18" charset="0"/>
                <a:cs typeface="Times New Roman" panose="02020603050405020304" pitchFamily="18" charset="0"/>
              </a:rPr>
              <a:t>au CHU-YO </a:t>
            </a:r>
          </a:p>
          <a:p>
            <a:pPr marL="0" indent="0">
              <a:buNone/>
            </a:pPr>
            <a:endParaRPr lang="fr-FR" dirty="0"/>
          </a:p>
        </p:txBody>
      </p:sp>
      <p:sp>
        <p:nvSpPr>
          <p:cNvPr id="4" name="Espace réservé du numéro de diapositive 3">
            <a:extLst>
              <a:ext uri="{FF2B5EF4-FFF2-40B4-BE49-F238E27FC236}">
                <a16:creationId xmlns:a16="http://schemas.microsoft.com/office/drawing/2014/main" id="{ADA55DFD-8A71-4432-A0E3-AAE0972FA89E}"/>
              </a:ext>
            </a:extLst>
          </p:cNvPr>
          <p:cNvSpPr>
            <a:spLocks noGrp="1"/>
          </p:cNvSpPr>
          <p:nvPr>
            <p:ph type="sldNum" sz="quarter" idx="12"/>
          </p:nvPr>
        </p:nvSpPr>
        <p:spPr/>
        <p:txBody>
          <a:bodyPr/>
          <a:lstStyle/>
          <a:p>
            <a:fld id="{E65A3305-8FCA-4A88-8690-416BA45E5D70}" type="slidenum">
              <a:rPr lang="fr-FR" smtClean="0"/>
              <a:t>4</a:t>
            </a:fld>
            <a:endParaRPr lang="fr-FR"/>
          </a:p>
        </p:txBody>
      </p:sp>
    </p:spTree>
    <p:extLst>
      <p:ext uri="{BB962C8B-B14F-4D97-AF65-F5344CB8AC3E}">
        <p14:creationId xmlns:p14="http://schemas.microsoft.com/office/powerpoint/2010/main" val="66065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94A9C4-722B-4E6B-8E83-B9118ABE1126}"/>
              </a:ext>
            </a:extLst>
          </p:cNvPr>
          <p:cNvSpPr>
            <a:spLocks noGrp="1"/>
          </p:cNvSpPr>
          <p:nvPr>
            <p:ph type="title"/>
          </p:nvPr>
        </p:nvSpPr>
        <p:spPr>
          <a:xfrm>
            <a:off x="838200" y="1"/>
            <a:ext cx="10515600" cy="1111347"/>
          </a:xfrm>
        </p:spPr>
        <p:txBody>
          <a:bodyPr/>
          <a:lstStyle/>
          <a:p>
            <a:pPr algn="ctr"/>
            <a:r>
              <a:rPr lang="fr-FR" b="1" dirty="0">
                <a:latin typeface="+mn-lt"/>
              </a:rPr>
              <a:t>METHODOLOGIE 2/2</a:t>
            </a:r>
          </a:p>
        </p:txBody>
      </p:sp>
      <p:sp>
        <p:nvSpPr>
          <p:cNvPr id="3" name="Espace réservé du contenu 2">
            <a:extLst>
              <a:ext uri="{FF2B5EF4-FFF2-40B4-BE49-F238E27FC236}">
                <a16:creationId xmlns:a16="http://schemas.microsoft.com/office/drawing/2014/main" id="{B32BEF5C-00C1-4914-88EF-854B8845363C}"/>
              </a:ext>
            </a:extLst>
          </p:cNvPr>
          <p:cNvSpPr>
            <a:spLocks noGrp="1"/>
          </p:cNvSpPr>
          <p:nvPr>
            <p:ph idx="1"/>
          </p:nvPr>
        </p:nvSpPr>
        <p:spPr>
          <a:xfrm>
            <a:off x="0" y="1336431"/>
            <a:ext cx="12192000" cy="5521568"/>
          </a:xfrm>
        </p:spPr>
        <p:txBody>
          <a:bodyPr/>
          <a:lstStyle/>
          <a:p>
            <a:pPr algn="just">
              <a:lnSpc>
                <a:spcPct val="150000"/>
              </a:lnSpc>
              <a:buFont typeface="Wingdings" panose="05000000000000000000" pitchFamily="2" charset="2"/>
              <a:buChar char="Ø"/>
            </a:pPr>
            <a:endParaRPr lang="fr-FR" sz="2800" b="1" dirty="0">
              <a:solidFill>
                <a:prstClr val="black"/>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q"/>
            </a:pPr>
            <a:r>
              <a:rPr lang="fr-FR" sz="2800" b="1" dirty="0">
                <a:solidFill>
                  <a:prstClr val="black"/>
                </a:solidFill>
                <a:latin typeface="Times New Roman" panose="02020603050405020304" pitchFamily="18" charset="0"/>
                <a:cs typeface="Times New Roman" panose="02020603050405020304" pitchFamily="18" charset="0"/>
              </a:rPr>
              <a:t>Principales variables étudiées</a:t>
            </a:r>
            <a:r>
              <a:rPr lang="fr-FR" sz="2800" dirty="0">
                <a:solidFill>
                  <a:prstClr val="black"/>
                </a:solidFill>
                <a:latin typeface="Times New Roman" panose="02020603050405020304" pitchFamily="18" charset="0"/>
                <a:cs typeface="Times New Roman" panose="02020603050405020304" pitchFamily="18" charset="0"/>
              </a:rPr>
              <a:t>: connaissances des patients sur l’anesthésie avant la CPA et l’information reçue sur l’anesthésie lors de la CPA </a:t>
            </a:r>
            <a:r>
              <a:rPr lang="fr-FR" sz="2800" dirty="0"/>
              <a:t>de la part du chirurgien et du médecin anesthésiste - réanimateur (MAR).</a:t>
            </a:r>
            <a:endParaRPr lang="fr-FR" sz="2800" dirty="0">
              <a:solidFill>
                <a:prstClr val="black"/>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q"/>
            </a:pPr>
            <a:r>
              <a:rPr lang="fr-FR" sz="2800" b="1" dirty="0">
                <a:solidFill>
                  <a:prstClr val="black"/>
                </a:solidFill>
                <a:latin typeface="Times New Roman" panose="02020603050405020304" pitchFamily="18" charset="0"/>
                <a:cs typeface="Times New Roman" panose="02020603050405020304" pitchFamily="18" charset="0"/>
              </a:rPr>
              <a:t>Analyse des données</a:t>
            </a:r>
            <a:r>
              <a:rPr lang="fr-FR" sz="2800" dirty="0">
                <a:solidFill>
                  <a:prstClr val="black"/>
                </a:solidFill>
                <a:latin typeface="Times New Roman" panose="02020603050405020304" pitchFamily="18" charset="0"/>
                <a:cs typeface="Times New Roman" panose="02020603050405020304" pitchFamily="18" charset="0"/>
              </a:rPr>
              <a:t>: logiciel EPI INFO </a:t>
            </a:r>
            <a:r>
              <a:rPr lang="fr-FR" sz="2800" strike="sngStrike" dirty="0">
                <a:solidFill>
                  <a:prstClr val="black"/>
                </a:solidFill>
                <a:latin typeface="Times New Roman" panose="02020603050405020304" pitchFamily="18" charset="0"/>
                <a:cs typeface="Times New Roman" panose="02020603050405020304" pitchFamily="18" charset="0"/>
              </a:rPr>
              <a:t> </a:t>
            </a:r>
            <a:r>
              <a:rPr lang="fr-FR" sz="2800" dirty="0">
                <a:solidFill>
                  <a:prstClr val="black"/>
                </a:solidFill>
                <a:latin typeface="Times New Roman" panose="02020603050405020304" pitchFamily="18" charset="0"/>
                <a:cs typeface="Times New Roman" panose="02020603050405020304" pitchFamily="18" charset="0"/>
              </a:rPr>
              <a:t>version 7.2.2</a:t>
            </a:r>
          </a:p>
          <a:p>
            <a:pPr marL="0" indent="0">
              <a:buNone/>
            </a:pPr>
            <a:endParaRPr lang="fr-FR" dirty="0"/>
          </a:p>
        </p:txBody>
      </p:sp>
      <p:sp>
        <p:nvSpPr>
          <p:cNvPr id="4" name="Espace réservé du numéro de diapositive 3">
            <a:extLst>
              <a:ext uri="{FF2B5EF4-FFF2-40B4-BE49-F238E27FC236}">
                <a16:creationId xmlns:a16="http://schemas.microsoft.com/office/drawing/2014/main" id="{9A6CD926-3857-4DB3-8844-D05328FB3134}"/>
              </a:ext>
            </a:extLst>
          </p:cNvPr>
          <p:cNvSpPr>
            <a:spLocks noGrp="1"/>
          </p:cNvSpPr>
          <p:nvPr>
            <p:ph type="sldNum" sz="quarter" idx="12"/>
          </p:nvPr>
        </p:nvSpPr>
        <p:spPr/>
        <p:txBody>
          <a:bodyPr/>
          <a:lstStyle/>
          <a:p>
            <a:fld id="{E65A3305-8FCA-4A88-8690-416BA45E5D70}" type="slidenum">
              <a:rPr lang="fr-FR" smtClean="0"/>
              <a:t>5</a:t>
            </a:fld>
            <a:endParaRPr lang="fr-FR"/>
          </a:p>
        </p:txBody>
      </p:sp>
    </p:spTree>
    <p:extLst>
      <p:ext uri="{BB962C8B-B14F-4D97-AF65-F5344CB8AC3E}">
        <p14:creationId xmlns:p14="http://schemas.microsoft.com/office/powerpoint/2010/main" val="2917437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C08722-D9AA-450C-BA47-C93049492F0E}"/>
              </a:ext>
            </a:extLst>
          </p:cNvPr>
          <p:cNvSpPr>
            <a:spLocks noGrp="1"/>
          </p:cNvSpPr>
          <p:nvPr>
            <p:ph type="title"/>
          </p:nvPr>
        </p:nvSpPr>
        <p:spPr>
          <a:xfrm>
            <a:off x="838200" y="1"/>
            <a:ext cx="10515600" cy="1223888"/>
          </a:xfrm>
        </p:spPr>
        <p:txBody>
          <a:bodyPr/>
          <a:lstStyle/>
          <a:p>
            <a:pPr algn="ctr"/>
            <a:r>
              <a:rPr lang="fr-FR" b="1" dirty="0">
                <a:latin typeface="+mn-lt"/>
              </a:rPr>
              <a:t>RESULTATS 1/8</a:t>
            </a:r>
          </a:p>
        </p:txBody>
      </p:sp>
      <p:sp>
        <p:nvSpPr>
          <p:cNvPr id="3" name="Espace réservé du contenu 2">
            <a:extLst>
              <a:ext uri="{FF2B5EF4-FFF2-40B4-BE49-F238E27FC236}">
                <a16:creationId xmlns:a16="http://schemas.microsoft.com/office/drawing/2014/main" id="{0A247011-4A35-4917-84DC-3FB3FED8761E}"/>
              </a:ext>
            </a:extLst>
          </p:cNvPr>
          <p:cNvSpPr>
            <a:spLocks noGrp="1"/>
          </p:cNvSpPr>
          <p:nvPr>
            <p:ph idx="1"/>
          </p:nvPr>
        </p:nvSpPr>
        <p:spPr>
          <a:xfrm>
            <a:off x="838200" y="1825625"/>
            <a:ext cx="10515600" cy="4351338"/>
          </a:xfrm>
        </p:spPr>
        <p:txBody>
          <a:bodyPr>
            <a:normAutofit/>
          </a:bodyPr>
          <a:lstStyle/>
          <a:p>
            <a:pPr>
              <a:lnSpc>
                <a:spcPct val="150000"/>
              </a:lnSpc>
              <a:buFont typeface="Wingdings" panose="05000000000000000000" pitchFamily="2" charset="2"/>
              <a:buChar char="q"/>
              <a:tabLst>
                <a:tab pos="4670425" algn="l"/>
              </a:tabLst>
            </a:pPr>
            <a:r>
              <a:rPr lang="fr-CA" sz="2800" b="1" dirty="0"/>
              <a:t>Au total </a:t>
            </a:r>
            <a:r>
              <a:rPr lang="fr-CA" sz="2800" b="1" dirty="0">
                <a:solidFill>
                  <a:srgbClr val="FF0000"/>
                </a:solidFill>
              </a:rPr>
              <a:t>196</a:t>
            </a:r>
            <a:r>
              <a:rPr lang="fr-CA" sz="2800" b="1" dirty="0"/>
              <a:t> patients ont été vus</a:t>
            </a:r>
          </a:p>
          <a:p>
            <a:pPr>
              <a:lnSpc>
                <a:spcPct val="150000"/>
              </a:lnSpc>
              <a:buFont typeface="Wingdings" panose="05000000000000000000" pitchFamily="2" charset="2"/>
              <a:buChar char="q"/>
              <a:tabLst>
                <a:tab pos="4670425" algn="l"/>
              </a:tabLst>
            </a:pPr>
            <a:r>
              <a:rPr lang="fr-CA" sz="2800" b="1" dirty="0">
                <a:solidFill>
                  <a:srgbClr val="FF0000"/>
                </a:solidFill>
              </a:rPr>
              <a:t>137</a:t>
            </a:r>
            <a:r>
              <a:rPr lang="fr-CA" sz="2800" b="1" dirty="0"/>
              <a:t> ont été retenus pour l’étude </a:t>
            </a:r>
          </a:p>
          <a:p>
            <a:pPr>
              <a:lnSpc>
                <a:spcPct val="150000"/>
              </a:lnSpc>
              <a:buFont typeface="Wingdings" panose="05000000000000000000" pitchFamily="2" charset="2"/>
              <a:buChar char="q"/>
              <a:tabLst>
                <a:tab pos="4670425" algn="l"/>
              </a:tabLst>
            </a:pPr>
            <a:r>
              <a:rPr lang="fr-FR" sz="2800" b="1" dirty="0">
                <a:solidFill>
                  <a:srgbClr val="FF0000"/>
                </a:solidFill>
              </a:rPr>
              <a:t>53,3% </a:t>
            </a:r>
            <a:r>
              <a:rPr lang="fr-FR" sz="2800" b="1" dirty="0"/>
              <a:t>étaient scolarisés </a:t>
            </a:r>
            <a:endParaRPr lang="fr-CA" b="1" dirty="0"/>
          </a:p>
          <a:p>
            <a:pPr>
              <a:lnSpc>
                <a:spcPct val="150000"/>
              </a:lnSpc>
              <a:buFont typeface="Wingdings" panose="05000000000000000000" pitchFamily="2" charset="2"/>
              <a:buChar char="q"/>
              <a:tabLst>
                <a:tab pos="4670425" algn="l"/>
              </a:tabLst>
            </a:pPr>
            <a:r>
              <a:rPr lang="fr-CA" sz="2800" b="1" dirty="0"/>
              <a:t>Age moyen = 41,3 ans </a:t>
            </a:r>
            <a:r>
              <a:rPr lang="fr-CA" sz="2800" b="1" dirty="0">
                <a:solidFill>
                  <a:srgbClr val="FF0000"/>
                </a:solidFill>
              </a:rPr>
              <a:t>(18 ans à 108 ans) </a:t>
            </a:r>
          </a:p>
          <a:p>
            <a:pPr>
              <a:lnSpc>
                <a:spcPct val="150000"/>
              </a:lnSpc>
              <a:buFont typeface="Wingdings" panose="05000000000000000000" pitchFamily="2" charset="2"/>
              <a:buChar char="q"/>
              <a:tabLst>
                <a:tab pos="4670425" algn="l"/>
              </a:tabLst>
            </a:pPr>
            <a:r>
              <a:rPr lang="fr-CA" b="1" dirty="0"/>
              <a:t> </a:t>
            </a:r>
            <a:r>
              <a:rPr lang="fr-CA" b="1" dirty="0" err="1"/>
              <a:t>S</a:t>
            </a:r>
            <a:r>
              <a:rPr lang="fr-CA" sz="2800" b="1" dirty="0" err="1"/>
              <a:t>ex</a:t>
            </a:r>
            <a:r>
              <a:rPr lang="fr-CA" sz="2800" b="1" dirty="0"/>
              <a:t>- ratio = </a:t>
            </a:r>
            <a:r>
              <a:rPr lang="fr-CA" sz="2800" b="1" dirty="0">
                <a:solidFill>
                  <a:srgbClr val="FF0000"/>
                </a:solidFill>
              </a:rPr>
              <a:t>1,01</a:t>
            </a:r>
            <a:r>
              <a:rPr lang="fr-CA" sz="2800" b="1" dirty="0"/>
              <a:t> </a:t>
            </a:r>
          </a:p>
          <a:p>
            <a:pPr marL="0" indent="0">
              <a:buNone/>
            </a:pPr>
            <a:endParaRPr lang="fr-FR" dirty="0"/>
          </a:p>
        </p:txBody>
      </p:sp>
      <p:sp>
        <p:nvSpPr>
          <p:cNvPr id="4" name="Espace réservé du numéro de diapositive 3">
            <a:extLst>
              <a:ext uri="{FF2B5EF4-FFF2-40B4-BE49-F238E27FC236}">
                <a16:creationId xmlns:a16="http://schemas.microsoft.com/office/drawing/2014/main" id="{E0C790F6-26DC-4691-8344-14C6F03571A0}"/>
              </a:ext>
            </a:extLst>
          </p:cNvPr>
          <p:cNvSpPr>
            <a:spLocks noGrp="1"/>
          </p:cNvSpPr>
          <p:nvPr>
            <p:ph type="sldNum" sz="quarter" idx="12"/>
          </p:nvPr>
        </p:nvSpPr>
        <p:spPr/>
        <p:txBody>
          <a:bodyPr/>
          <a:lstStyle/>
          <a:p>
            <a:fld id="{E65A3305-8FCA-4A88-8690-416BA45E5D70}" type="slidenum">
              <a:rPr lang="fr-FR" smtClean="0"/>
              <a:t>6</a:t>
            </a:fld>
            <a:endParaRPr lang="fr-FR"/>
          </a:p>
        </p:txBody>
      </p:sp>
    </p:spTree>
    <p:extLst>
      <p:ext uri="{BB962C8B-B14F-4D97-AF65-F5344CB8AC3E}">
        <p14:creationId xmlns:p14="http://schemas.microsoft.com/office/powerpoint/2010/main" val="443382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C08722-D9AA-450C-BA47-C93049492F0E}"/>
              </a:ext>
            </a:extLst>
          </p:cNvPr>
          <p:cNvSpPr>
            <a:spLocks noGrp="1"/>
          </p:cNvSpPr>
          <p:nvPr>
            <p:ph type="title"/>
          </p:nvPr>
        </p:nvSpPr>
        <p:spPr/>
        <p:txBody>
          <a:bodyPr/>
          <a:lstStyle/>
          <a:p>
            <a:pPr algn="ctr"/>
            <a:r>
              <a:rPr lang="fr-FR" b="1" dirty="0">
                <a:latin typeface="+mn-lt"/>
              </a:rPr>
              <a:t>RESULTATS 2/8</a:t>
            </a:r>
          </a:p>
        </p:txBody>
      </p:sp>
      <p:sp>
        <p:nvSpPr>
          <p:cNvPr id="3" name="Espace réservé du contenu 2">
            <a:extLst>
              <a:ext uri="{FF2B5EF4-FFF2-40B4-BE49-F238E27FC236}">
                <a16:creationId xmlns:a16="http://schemas.microsoft.com/office/drawing/2014/main" id="{0A247011-4A35-4917-84DC-3FB3FED8761E}"/>
              </a:ext>
            </a:extLst>
          </p:cNvPr>
          <p:cNvSpPr>
            <a:spLocks noGrp="1"/>
          </p:cNvSpPr>
          <p:nvPr>
            <p:ph idx="1"/>
          </p:nvPr>
        </p:nvSpPr>
        <p:spPr/>
        <p:txBody>
          <a:bodyPr>
            <a:normAutofit/>
          </a:bodyPr>
          <a:lstStyle/>
          <a:p>
            <a:pPr>
              <a:buFont typeface="Wingdings" panose="05000000000000000000" pitchFamily="2" charset="2"/>
              <a:buChar char="Ø"/>
            </a:pPr>
            <a:endParaRPr lang="fr-FR" sz="2800" dirty="0"/>
          </a:p>
          <a:p>
            <a:pPr>
              <a:lnSpc>
                <a:spcPct val="150000"/>
              </a:lnSpc>
              <a:buFont typeface="Wingdings" panose="05000000000000000000" pitchFamily="2" charset="2"/>
              <a:buChar char="q"/>
            </a:pPr>
            <a:r>
              <a:rPr lang="fr-FR" sz="3200" dirty="0"/>
              <a:t>Les patients provenaient principalement </a:t>
            </a:r>
            <a:r>
              <a:rPr lang="fr-FR" sz="2800" dirty="0"/>
              <a:t>:</a:t>
            </a:r>
          </a:p>
          <a:p>
            <a:pPr>
              <a:lnSpc>
                <a:spcPct val="150000"/>
              </a:lnSpc>
              <a:buFont typeface="Wingdings" panose="05000000000000000000" pitchFamily="2" charset="2"/>
              <a:buChar char="§"/>
            </a:pPr>
            <a:r>
              <a:rPr lang="fr-FR" sz="2800" dirty="0"/>
              <a:t> </a:t>
            </a:r>
            <a:r>
              <a:rPr lang="fr-FR" sz="2800" b="1" dirty="0"/>
              <a:t>gynécologie - obstétrique (</a:t>
            </a:r>
            <a:r>
              <a:rPr lang="fr-FR" sz="2800" b="1" dirty="0">
                <a:solidFill>
                  <a:srgbClr val="FF0000"/>
                </a:solidFill>
              </a:rPr>
              <a:t>29,2%</a:t>
            </a:r>
            <a:r>
              <a:rPr lang="fr-FR" sz="2800" b="1" dirty="0"/>
              <a:t>),</a:t>
            </a:r>
          </a:p>
          <a:p>
            <a:pPr>
              <a:lnSpc>
                <a:spcPct val="150000"/>
              </a:lnSpc>
              <a:buFont typeface="Wingdings" panose="05000000000000000000" pitchFamily="2" charset="2"/>
              <a:buChar char="§"/>
            </a:pPr>
            <a:r>
              <a:rPr lang="fr-FR" sz="2800" b="1" dirty="0"/>
              <a:t> chirurgie générale et digestive (</a:t>
            </a:r>
            <a:r>
              <a:rPr lang="fr-FR" sz="2800" b="1" dirty="0">
                <a:solidFill>
                  <a:srgbClr val="FF0000"/>
                </a:solidFill>
              </a:rPr>
              <a:t>25,5%), </a:t>
            </a:r>
          </a:p>
          <a:p>
            <a:pPr>
              <a:lnSpc>
                <a:spcPct val="150000"/>
              </a:lnSpc>
              <a:buFont typeface="Wingdings" panose="05000000000000000000" pitchFamily="2" charset="2"/>
              <a:buChar char="§"/>
            </a:pPr>
            <a:r>
              <a:rPr lang="fr-FR" sz="2800" b="1" dirty="0"/>
              <a:t>urologie (</a:t>
            </a:r>
            <a:r>
              <a:rPr lang="fr-FR" sz="2800" b="1" dirty="0">
                <a:solidFill>
                  <a:srgbClr val="FF0000"/>
                </a:solidFill>
              </a:rPr>
              <a:t>23,4%).</a:t>
            </a:r>
            <a:endParaRPr lang="fr-CA" sz="2800" b="1" dirty="0">
              <a:solidFill>
                <a:srgbClr val="FF0000"/>
              </a:solidFill>
            </a:endParaRPr>
          </a:p>
          <a:p>
            <a:endParaRPr lang="fr-FR" dirty="0"/>
          </a:p>
        </p:txBody>
      </p:sp>
      <p:sp>
        <p:nvSpPr>
          <p:cNvPr id="4" name="Espace réservé du numéro de diapositive 3">
            <a:extLst>
              <a:ext uri="{FF2B5EF4-FFF2-40B4-BE49-F238E27FC236}">
                <a16:creationId xmlns:a16="http://schemas.microsoft.com/office/drawing/2014/main" id="{B6EDBF52-7EC7-479A-944A-0079721B26E8}"/>
              </a:ext>
            </a:extLst>
          </p:cNvPr>
          <p:cNvSpPr>
            <a:spLocks noGrp="1"/>
          </p:cNvSpPr>
          <p:nvPr>
            <p:ph type="sldNum" sz="quarter" idx="12"/>
          </p:nvPr>
        </p:nvSpPr>
        <p:spPr/>
        <p:txBody>
          <a:bodyPr/>
          <a:lstStyle/>
          <a:p>
            <a:fld id="{E65A3305-8FCA-4A88-8690-416BA45E5D70}" type="slidenum">
              <a:rPr lang="fr-FR" smtClean="0"/>
              <a:t>7</a:t>
            </a:fld>
            <a:endParaRPr lang="fr-FR"/>
          </a:p>
        </p:txBody>
      </p:sp>
    </p:spTree>
    <p:extLst>
      <p:ext uri="{BB962C8B-B14F-4D97-AF65-F5344CB8AC3E}">
        <p14:creationId xmlns:p14="http://schemas.microsoft.com/office/powerpoint/2010/main" val="398713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F0E4A-E9AE-4BF3-A489-F6974D96CB2F}"/>
              </a:ext>
            </a:extLst>
          </p:cNvPr>
          <p:cNvSpPr>
            <a:spLocks noGrp="1"/>
          </p:cNvSpPr>
          <p:nvPr>
            <p:ph type="title"/>
          </p:nvPr>
        </p:nvSpPr>
        <p:spPr>
          <a:xfrm>
            <a:off x="838200" y="1"/>
            <a:ext cx="10515600" cy="1083211"/>
          </a:xfrm>
        </p:spPr>
        <p:txBody>
          <a:bodyPr/>
          <a:lstStyle/>
          <a:p>
            <a:pPr algn="ctr"/>
            <a:r>
              <a:rPr lang="fr-FR" b="1" dirty="0">
                <a:latin typeface="+mn-lt"/>
              </a:rPr>
              <a:t>RESULTATS  3/8</a:t>
            </a:r>
          </a:p>
        </p:txBody>
      </p:sp>
      <p:sp>
        <p:nvSpPr>
          <p:cNvPr id="3" name="Espace réservé du contenu 2">
            <a:extLst>
              <a:ext uri="{FF2B5EF4-FFF2-40B4-BE49-F238E27FC236}">
                <a16:creationId xmlns:a16="http://schemas.microsoft.com/office/drawing/2014/main" id="{450C0A71-53CF-429D-A1AF-2C081C3876D3}"/>
              </a:ext>
            </a:extLst>
          </p:cNvPr>
          <p:cNvSpPr>
            <a:spLocks noGrp="1"/>
          </p:cNvSpPr>
          <p:nvPr>
            <p:ph idx="1"/>
          </p:nvPr>
        </p:nvSpPr>
        <p:spPr>
          <a:xfrm>
            <a:off x="0" y="1181686"/>
            <a:ext cx="12192000" cy="5676313"/>
          </a:xfrm>
        </p:spPr>
        <p:txBody>
          <a:bodyPr>
            <a:normAutofit/>
          </a:bodyPr>
          <a:lstStyle/>
          <a:p>
            <a:pPr>
              <a:lnSpc>
                <a:spcPct val="150000"/>
              </a:lnSpc>
              <a:buFont typeface="Wingdings" panose="05000000000000000000" pitchFamily="2" charset="2"/>
              <a:buChar char="q"/>
            </a:pPr>
            <a:r>
              <a:rPr lang="fr-FR" b="1" dirty="0">
                <a:solidFill>
                  <a:srgbClr val="000000"/>
                </a:solidFill>
                <a:latin typeface="Times New Roman" panose="02020603050405020304" pitchFamily="18" charset="0"/>
              </a:rPr>
              <a:t>Connaissances des patients avant CPA</a:t>
            </a:r>
            <a:r>
              <a:rPr lang="fr-FR" sz="2400" b="1" dirty="0">
                <a:solidFill>
                  <a:srgbClr val="000000"/>
                </a:solidFill>
                <a:latin typeface="Times New Roman" panose="02020603050405020304" pitchFamily="18" charset="0"/>
              </a:rPr>
              <a:t>:</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Identité du médecin demandeur de la CPA   = </a:t>
            </a:r>
            <a:r>
              <a:rPr lang="fr-FR" sz="2400" b="1" dirty="0">
                <a:solidFill>
                  <a:srgbClr val="FF0000"/>
                </a:solidFill>
                <a:latin typeface="Times New Roman" panose="02020603050405020304" pitchFamily="18" charset="0"/>
              </a:rPr>
              <a:t>56 %</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Importance de la CPA                                   = 27%</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Bilan préopératoire                                       = 43</a:t>
            </a:r>
            <a:r>
              <a:rPr lang="fr-FR" dirty="0">
                <a:solidFill>
                  <a:srgbClr val="000000"/>
                </a:solidFill>
                <a:latin typeface="Times New Roman" panose="02020603050405020304" pitchFamily="18" charset="0"/>
              </a:rPr>
              <a:t> </a:t>
            </a:r>
            <a:r>
              <a:rPr lang="fr-FR" sz="2400" dirty="0">
                <a:solidFill>
                  <a:srgbClr val="000000"/>
                </a:solidFill>
                <a:latin typeface="Times New Roman" panose="02020603050405020304" pitchFamily="18" charset="0"/>
              </a:rPr>
              <a:t>%</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Notion d’anesthésie                                       = 44 %</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Intérêt de l’anesthésie                                    = 39 %</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Techniques de l’anesthésie                             = 17%</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rPr>
              <a:t>Risques de l’anesthésie                                   = 17 % </a:t>
            </a:r>
            <a:endParaRPr lang="fr-FR" dirty="0"/>
          </a:p>
        </p:txBody>
      </p:sp>
      <p:sp>
        <p:nvSpPr>
          <p:cNvPr id="4" name="Espace réservé du numéro de diapositive 3">
            <a:extLst>
              <a:ext uri="{FF2B5EF4-FFF2-40B4-BE49-F238E27FC236}">
                <a16:creationId xmlns:a16="http://schemas.microsoft.com/office/drawing/2014/main" id="{01255B63-3608-4EB8-B71F-53D6EAF0F0F7}"/>
              </a:ext>
            </a:extLst>
          </p:cNvPr>
          <p:cNvSpPr>
            <a:spLocks noGrp="1"/>
          </p:cNvSpPr>
          <p:nvPr>
            <p:ph type="sldNum" sz="quarter" idx="12"/>
          </p:nvPr>
        </p:nvSpPr>
        <p:spPr/>
        <p:txBody>
          <a:bodyPr/>
          <a:lstStyle/>
          <a:p>
            <a:fld id="{E65A3305-8FCA-4A88-8690-416BA45E5D70}" type="slidenum">
              <a:rPr lang="fr-FR" smtClean="0"/>
              <a:t>8</a:t>
            </a:fld>
            <a:endParaRPr lang="fr-FR"/>
          </a:p>
        </p:txBody>
      </p:sp>
    </p:spTree>
    <p:extLst>
      <p:ext uri="{BB962C8B-B14F-4D97-AF65-F5344CB8AC3E}">
        <p14:creationId xmlns:p14="http://schemas.microsoft.com/office/powerpoint/2010/main" val="704663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3D4FE9-7AD5-45E7-85AA-B9297FE8C20B}"/>
              </a:ext>
            </a:extLst>
          </p:cNvPr>
          <p:cNvSpPr>
            <a:spLocks noGrp="1"/>
          </p:cNvSpPr>
          <p:nvPr>
            <p:ph type="title"/>
          </p:nvPr>
        </p:nvSpPr>
        <p:spPr>
          <a:xfrm>
            <a:off x="838200" y="1"/>
            <a:ext cx="10515600" cy="1280159"/>
          </a:xfrm>
        </p:spPr>
        <p:txBody>
          <a:bodyPr/>
          <a:lstStyle/>
          <a:p>
            <a:pPr algn="ctr"/>
            <a:r>
              <a:rPr lang="fr-FR" b="1" dirty="0">
                <a:latin typeface="+mn-lt"/>
              </a:rPr>
              <a:t>RESULTATS 4/8 </a:t>
            </a:r>
          </a:p>
        </p:txBody>
      </p:sp>
      <p:sp>
        <p:nvSpPr>
          <p:cNvPr id="3" name="Espace réservé du contenu 2">
            <a:extLst>
              <a:ext uri="{FF2B5EF4-FFF2-40B4-BE49-F238E27FC236}">
                <a16:creationId xmlns:a16="http://schemas.microsoft.com/office/drawing/2014/main" id="{662D0DCF-020D-4AF4-86FD-AA7257D27CFB}"/>
              </a:ext>
            </a:extLst>
          </p:cNvPr>
          <p:cNvSpPr>
            <a:spLocks noGrp="1"/>
          </p:cNvSpPr>
          <p:nvPr>
            <p:ph idx="1"/>
          </p:nvPr>
        </p:nvSpPr>
        <p:spPr>
          <a:xfrm>
            <a:off x="838200" y="1280160"/>
            <a:ext cx="10515600" cy="5577839"/>
          </a:xfrm>
        </p:spPr>
        <p:txBody>
          <a:bodyPr>
            <a:normAutofit/>
          </a:bodyPr>
          <a:lstStyle/>
          <a:p>
            <a:pPr>
              <a:lnSpc>
                <a:spcPct val="150000"/>
              </a:lnSpc>
              <a:buFont typeface="Wingdings" panose="05000000000000000000" pitchFamily="2" charset="2"/>
              <a:buChar char="q"/>
            </a:pPr>
            <a:r>
              <a:rPr lang="fr-FR" b="1" dirty="0">
                <a:solidFill>
                  <a:srgbClr val="000000"/>
                </a:solidFill>
                <a:latin typeface="Times New Roman" panose="02020603050405020304" pitchFamily="18" charset="0"/>
                <a:cs typeface="Times New Roman" panose="02020603050405020304" pitchFamily="18" charset="0"/>
              </a:rPr>
              <a:t>Connaissances des patients avant CPA</a:t>
            </a:r>
            <a:r>
              <a:rPr lang="fr-FR" sz="2400" dirty="0">
                <a:solidFill>
                  <a:srgbClr val="000000"/>
                </a:solidFill>
                <a:latin typeface="Times New Roman" panose="02020603050405020304" pitchFamily="18" charset="0"/>
                <a:cs typeface="Times New Roman" panose="02020603050405020304" pitchFamily="18" charset="0"/>
              </a:rPr>
              <a:t>:</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cs typeface="Times New Roman" panose="02020603050405020304" pitchFamily="18" charset="0"/>
              </a:rPr>
              <a:t>Surveillance péri-interventionnelle                                     = 19</a:t>
            </a:r>
            <a:r>
              <a:rPr lang="fr-FR" dirty="0">
                <a:solidFill>
                  <a:srgbClr val="000000"/>
                </a:solidFill>
                <a:latin typeface="Times New Roman" panose="02020603050405020304" pitchFamily="18" charset="0"/>
                <a:cs typeface="Times New Roman" panose="02020603050405020304" pitchFamily="18" charset="0"/>
              </a:rPr>
              <a:t> </a:t>
            </a:r>
            <a:r>
              <a:rPr lang="fr-FR" sz="2400" dirty="0">
                <a:solidFill>
                  <a:srgbClr val="000000"/>
                </a:solidFill>
                <a:latin typeface="Times New Roman" panose="02020603050405020304" pitchFamily="18" charset="0"/>
                <a:cs typeface="Times New Roman" panose="02020603050405020304" pitchFamily="18" charset="0"/>
              </a:rPr>
              <a:t>%</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cs typeface="Times New Roman" panose="02020603050405020304" pitchFamily="18" charset="0"/>
              </a:rPr>
              <a:t>Douleur postopératoire                                                       = 34</a:t>
            </a:r>
            <a:r>
              <a:rPr lang="fr-FR" dirty="0">
                <a:solidFill>
                  <a:srgbClr val="000000"/>
                </a:solidFill>
                <a:latin typeface="Times New Roman" panose="02020603050405020304" pitchFamily="18" charset="0"/>
                <a:cs typeface="Times New Roman" panose="02020603050405020304" pitchFamily="18" charset="0"/>
              </a:rPr>
              <a:t> </a:t>
            </a:r>
            <a:r>
              <a:rPr lang="fr-FR" sz="2400" dirty="0">
                <a:solidFill>
                  <a:srgbClr val="000000"/>
                </a:solidFill>
                <a:latin typeface="Times New Roman" panose="02020603050405020304" pitchFamily="18" charset="0"/>
                <a:cs typeface="Times New Roman" panose="02020603050405020304" pitchFamily="18" charset="0"/>
              </a:rPr>
              <a:t>%</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cs typeface="Times New Roman" panose="02020603050405020304" pitchFamily="18" charset="0"/>
              </a:rPr>
              <a:t>Transfusion sanguine                                                          = 48 %</a:t>
            </a:r>
          </a:p>
          <a:p>
            <a:pPr lvl="1">
              <a:lnSpc>
                <a:spcPct val="150000"/>
              </a:lnSpc>
              <a:buFont typeface="Wingdings" panose="05000000000000000000" pitchFamily="2" charset="2"/>
              <a:buChar char="§"/>
            </a:pPr>
            <a:r>
              <a:rPr lang="fr-FR" sz="2400" dirty="0">
                <a:solidFill>
                  <a:srgbClr val="000000"/>
                </a:solidFill>
                <a:latin typeface="Times New Roman" panose="02020603050405020304" pitchFamily="18" charset="0"/>
                <a:cs typeface="Times New Roman" panose="02020603050405020304" pitchFamily="18" charset="0"/>
              </a:rPr>
              <a:t>Risques de la transfusion                                                    = 28 %</a:t>
            </a:r>
          </a:p>
          <a:p>
            <a:pPr lvl="1">
              <a:lnSpc>
                <a:spcPct val="150000"/>
              </a:lnSpc>
              <a:buFont typeface="Wingdings" panose="05000000000000000000" pitchFamily="2" charset="2"/>
              <a:buChar char="§"/>
            </a:pPr>
            <a:r>
              <a:rPr lang="fr-FR" b="1" dirty="0">
                <a:latin typeface="Times New Roman" panose="02020603050405020304" pitchFamily="18" charset="0"/>
                <a:cs typeface="Times New Roman" panose="02020603050405020304" pitchFamily="18" charset="0"/>
              </a:rPr>
              <a:t>Information des patients sur leur pathologie  </a:t>
            </a:r>
          </a:p>
          <a:p>
            <a:pPr marL="457200" lvl="1" indent="0">
              <a:lnSpc>
                <a:spcPct val="150000"/>
              </a:lnSpc>
              <a:buNone/>
            </a:pPr>
            <a:r>
              <a:rPr lang="fr-FR" b="1" dirty="0">
                <a:latin typeface="Times New Roman" panose="02020603050405020304" pitchFamily="18" charset="0"/>
                <a:cs typeface="Times New Roman" panose="02020603050405020304" pitchFamily="18" charset="0"/>
              </a:rPr>
              <a:t>          par le médecin demandeur de la CPA                          </a:t>
            </a:r>
            <a:r>
              <a:rPr lang="fr-FR" dirty="0">
                <a:latin typeface="Times New Roman" panose="02020603050405020304" pitchFamily="18" charset="0"/>
                <a:cs typeface="Times New Roman" panose="02020603050405020304" pitchFamily="18" charset="0"/>
              </a:rPr>
              <a:t>=  </a:t>
            </a:r>
            <a:r>
              <a:rPr lang="fr-FR" b="1" dirty="0">
                <a:solidFill>
                  <a:srgbClr val="FF0000"/>
                </a:solidFill>
                <a:latin typeface="Times New Roman" panose="02020603050405020304" pitchFamily="18" charset="0"/>
                <a:cs typeface="Times New Roman" panose="02020603050405020304" pitchFamily="18" charset="0"/>
              </a:rPr>
              <a:t>69 %</a:t>
            </a:r>
            <a:endParaRPr lang="fr-FR" sz="2400" b="1" dirty="0">
              <a:solidFill>
                <a:srgbClr val="FF0000"/>
              </a:solidFill>
              <a:latin typeface="Times New Roman" panose="02020603050405020304" pitchFamily="18" charset="0"/>
              <a:cs typeface="Times New Roman" panose="02020603050405020304" pitchFamily="18" charset="0"/>
            </a:endParaRPr>
          </a:p>
          <a:p>
            <a:pPr marL="0" indent="0">
              <a:buNone/>
            </a:pPr>
            <a:endParaRPr lang="fr-FR" dirty="0"/>
          </a:p>
        </p:txBody>
      </p:sp>
      <p:sp>
        <p:nvSpPr>
          <p:cNvPr id="4" name="Espace réservé du numéro de diapositive 3">
            <a:extLst>
              <a:ext uri="{FF2B5EF4-FFF2-40B4-BE49-F238E27FC236}">
                <a16:creationId xmlns:a16="http://schemas.microsoft.com/office/drawing/2014/main" id="{68E67246-95D1-404E-9AD0-87ADEEABECB5}"/>
              </a:ext>
            </a:extLst>
          </p:cNvPr>
          <p:cNvSpPr>
            <a:spLocks noGrp="1"/>
          </p:cNvSpPr>
          <p:nvPr>
            <p:ph type="sldNum" sz="quarter" idx="12"/>
          </p:nvPr>
        </p:nvSpPr>
        <p:spPr/>
        <p:txBody>
          <a:bodyPr/>
          <a:lstStyle/>
          <a:p>
            <a:fld id="{E65A3305-8FCA-4A88-8690-416BA45E5D70}" type="slidenum">
              <a:rPr lang="fr-FR" smtClean="0"/>
              <a:t>9</a:t>
            </a:fld>
            <a:endParaRPr lang="fr-FR"/>
          </a:p>
        </p:txBody>
      </p:sp>
    </p:spTree>
    <p:extLst>
      <p:ext uri="{BB962C8B-B14F-4D97-AF65-F5344CB8AC3E}">
        <p14:creationId xmlns:p14="http://schemas.microsoft.com/office/powerpoint/2010/main" val="36860327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TotalTime>
  <Words>822</Words>
  <Application>Microsoft Office PowerPoint</Application>
  <PresentationFormat>Grand écran</PresentationFormat>
  <Paragraphs>105</Paragraphs>
  <Slides>14</Slides>
  <Notes>9</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Times New Roman</vt:lpstr>
      <vt:lpstr>Wingdings</vt:lpstr>
      <vt:lpstr>Thème Office</vt:lpstr>
      <vt:lpstr>Évaluation des connaissances et de l’information sur l’anesthésie des patients en consultation préanesthésique au centre hospitalier universitaire Yalgado OUEDRAOGO</vt:lpstr>
      <vt:lpstr>INTRODUCTION 1/2</vt:lpstr>
      <vt:lpstr>INTRODUCTION 2/2</vt:lpstr>
      <vt:lpstr>METHODOLOGIE 1/2</vt:lpstr>
      <vt:lpstr>METHODOLOGIE 2/2</vt:lpstr>
      <vt:lpstr>RESULTATS 1/8</vt:lpstr>
      <vt:lpstr>RESULTATS 2/8</vt:lpstr>
      <vt:lpstr>RESULTATS  3/8</vt:lpstr>
      <vt:lpstr>RESULTATS 4/8 </vt:lpstr>
      <vt:lpstr>RESULTATS 6/8</vt:lpstr>
      <vt:lpstr>RESULTATS 7/8</vt:lpstr>
      <vt:lpstr>RESULTATS 8/8</vt:lpstr>
      <vt:lpstr>CONCLUSION</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des connaissances et de l’information sur l’anesthésie des patients en consultation préanesthésique au centre hospitalier universitaire Yalgado OUEDRAOGO</dc:title>
  <dc:creator>USER</dc:creator>
  <cp:lastModifiedBy>USER</cp:lastModifiedBy>
  <cp:revision>31</cp:revision>
  <dcterms:created xsi:type="dcterms:W3CDTF">2021-10-27T09:26:33Z</dcterms:created>
  <dcterms:modified xsi:type="dcterms:W3CDTF">2021-10-29T12:48:05Z</dcterms:modified>
</cp:coreProperties>
</file>